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1"/>
  </p:notesMasterIdLst>
  <p:sldIdLst>
    <p:sldId id="303" r:id="rId5"/>
    <p:sldId id="302" r:id="rId6"/>
    <p:sldId id="298" r:id="rId7"/>
    <p:sldId id="296" r:id="rId8"/>
    <p:sldId id="297" r:id="rId9"/>
    <p:sldId id="301" r:id="rId10"/>
  </p:sldIdLst>
  <p:sldSz cx="10691813" cy="7559675"/>
  <p:notesSz cx="6858000" cy="9144000"/>
  <p:defaultTextStyle>
    <a:defPPr>
      <a:defRPr lang="en-US"/>
    </a:defPPr>
    <a:lvl1pPr marL="0" algn="l" defTabSz="4570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62" algn="l" defTabSz="4570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27" algn="l" defTabSz="4570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89" algn="l" defTabSz="4570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53" algn="l" defTabSz="4570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318" algn="l" defTabSz="4570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81" algn="l" defTabSz="4570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445" algn="l" defTabSz="4570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508" algn="l" defTabSz="4570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AE593AD6-0EC4-4818-B71E-B3EBED42EB1C}">
          <p14:sldIdLst>
            <p14:sldId id="303"/>
          </p14:sldIdLst>
        </p14:section>
        <p14:section name="Café" id="{C14BFC32-4C0A-4074-8020-6572FD88AF04}">
          <p14:sldIdLst>
            <p14:sldId id="302"/>
          </p14:sldIdLst>
        </p14:section>
        <p14:section name="Food Truck" id="{2175464E-3400-40B1-94E4-FB8DEDC78970}">
          <p14:sldIdLst>
            <p14:sldId id="298"/>
          </p14:sldIdLst>
        </p14:section>
        <p14:section name="Retail" id="{853C4460-9105-4076-AC05-D39B65B20D45}">
          <p14:sldIdLst>
            <p14:sldId id="296"/>
          </p14:sldIdLst>
        </p14:section>
        <p14:section name="Hair &amp; Beauty Salon" id="{6AA72EB5-604F-4AB6-8F56-D04B6DB769D9}">
          <p14:sldIdLst>
            <p14:sldId id="297"/>
          </p14:sldIdLst>
        </p14:section>
        <p14:section name="Pet Care" id="{CABC87B6-DF2E-4EF8-A631-654E57743F78}">
          <p14:sldIdLst>
            <p14:sldId id="3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559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8CFD54-0F7E-CB61-5CA9-DFCF26FBC747}" name="Sarah Koch" initials="SK" userId="S::sarah.koch@aevi.com::31416472-8983-4e3b-b4c5-73318ede3916" providerId="AD"/>
  <p188:author id="{9A51AA8B-CE0B-FB7E-BB1E-651C029E817D}" name="Charlotte Heilmeyer" initials="CH" userId="S::charlotte.heilmeyer@aevi.com::7eb97f63-07cc-4b2e-b5ad-d1070e56126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7F2"/>
    <a:srgbClr val="33CC6B"/>
    <a:srgbClr val="1F0312"/>
    <a:srgbClr val="004C31"/>
    <a:srgbClr val="FF9FA6"/>
    <a:srgbClr val="33CCB6"/>
    <a:srgbClr val="63D27C"/>
    <a:srgbClr val="FFA5A9"/>
    <a:srgbClr val="FF004F"/>
    <a:srgbClr val="EDE8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B5C4CE-39EF-47C9-98D9-8B5AA157607E}" v="14" dt="2022-05-19T11:44:56.344"/>
    <p1510:client id="{47AD4AC1-DF5B-67E3-1403-0F83F7391B61}" v="15" dt="2023-05-16T06:50:18.940"/>
    <p1510:client id="{A2C5D412-6C65-B357-AF76-9F37B3F10479}" v="1" dt="2022-05-19T11:42:29.8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1566" y="84"/>
      </p:cViewPr>
      <p:guideLst>
        <p:guide orient="horz" pos="2381"/>
        <p:guide pos="55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3ED20-84AB-6647-884C-31C43D88D8C4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B5913F-476E-284E-8BD8-9DEB9F5BB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244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27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1pPr>
    <a:lvl2pPr marL="457062" algn="l" defTabSz="914127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2pPr>
    <a:lvl3pPr marL="914127" algn="l" defTabSz="914127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3pPr>
    <a:lvl4pPr marL="1371189" algn="l" defTabSz="914127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4pPr>
    <a:lvl5pPr marL="1828253" algn="l" defTabSz="914127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5pPr>
    <a:lvl6pPr marL="2285318" algn="l" defTabSz="914127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6pPr>
    <a:lvl7pPr marL="2742381" algn="l" defTabSz="914127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7pPr>
    <a:lvl8pPr marL="3199445" algn="l" defTabSz="914127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8pPr>
    <a:lvl9pPr marL="3656508" algn="l" defTabSz="914127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5913F-476E-284E-8BD8-9DEB9F5BB1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29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5913F-476E-284E-8BD8-9DEB9F5BB1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189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5913F-476E-284E-8BD8-9DEB9F5BB1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23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5913F-476E-284E-8BD8-9DEB9F5BB1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6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5913F-476E-284E-8BD8-9DEB9F5BB1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435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5913F-476E-284E-8BD8-9DEB9F5BB1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19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2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63E8F-3A21-764E-B7A7-2C9443039132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8FB17-7E6C-2A41-9AC0-5A6DC8408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87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63E8F-3A21-764E-B7A7-2C9443039132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8FB17-7E6C-2A41-9AC0-5A6DC8408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178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5"/>
            <a:ext cx="2305422" cy="640647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6" y="402485"/>
            <a:ext cx="6782619" cy="640647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63E8F-3A21-764E-B7A7-2C9443039132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8FB17-7E6C-2A41-9AC0-5A6DC8408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71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63E8F-3A21-764E-B7A7-2C9443039132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8FB17-7E6C-2A41-9AC0-5A6DC8408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32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3"/>
            <a:ext cx="9221689" cy="3144615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7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63E8F-3A21-764E-B7A7-2C9443039132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8FB17-7E6C-2A41-9AC0-5A6DC8408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727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3" y="2012414"/>
            <a:ext cx="4544021" cy="47965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63E8F-3A21-764E-B7A7-2C9443039132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8FB17-7E6C-2A41-9AC0-5A6DC8408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47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7" y="402487"/>
            <a:ext cx="9221689" cy="146118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2"/>
            <a:ext cx="4523137" cy="40615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4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4" y="2761382"/>
            <a:ext cx="4545413" cy="40615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63E8F-3A21-764E-B7A7-2C9443039132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8FB17-7E6C-2A41-9AC0-5A6DC8408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91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63E8F-3A21-764E-B7A7-2C9443039132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8FB17-7E6C-2A41-9AC0-5A6DC8408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593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63E8F-3A21-764E-B7A7-2C9443039132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8FB17-7E6C-2A41-9AC0-5A6DC8408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81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8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63E8F-3A21-764E-B7A7-2C9443039132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8FB17-7E6C-2A41-9AC0-5A6DC8408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100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8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63E8F-3A21-764E-B7A7-2C9443039132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8FB17-7E6C-2A41-9AC0-5A6DC8408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61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7"/>
            <a:ext cx="9221689" cy="1461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4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63E8F-3A21-764E-B7A7-2C9443039132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4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4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8FB17-7E6C-2A41-9AC0-5A6DC8408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9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97D3CFE8-1929-EB4D-A839-5FAC46532C8F}"/>
              </a:ext>
            </a:extLst>
          </p:cNvPr>
          <p:cNvSpPr/>
          <p:nvPr/>
        </p:nvSpPr>
        <p:spPr>
          <a:xfrm>
            <a:off x="7016347" y="12900"/>
            <a:ext cx="3699841" cy="7545026"/>
          </a:xfrm>
          <a:prstGeom prst="roundRect">
            <a:avLst>
              <a:gd name="adj" fmla="val 0"/>
            </a:avLst>
          </a:prstGeom>
          <a:solidFill>
            <a:srgbClr val="33CC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3D27C"/>
              </a:solidFill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3E605A21-8DE0-5CE0-FBCD-CB5B1AF694D9}"/>
              </a:ext>
            </a:extLst>
          </p:cNvPr>
          <p:cNvSpPr/>
          <p:nvPr/>
        </p:nvSpPr>
        <p:spPr>
          <a:xfrm>
            <a:off x="-1" y="6381180"/>
            <a:ext cx="7016347" cy="1176746"/>
          </a:xfrm>
          <a:prstGeom prst="roundRect">
            <a:avLst>
              <a:gd name="adj" fmla="val 0"/>
            </a:avLst>
          </a:prstGeom>
          <a:solidFill>
            <a:srgbClr val="004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3D27C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0BD9903-08F9-4A4B-A2B4-51893B84BA47}"/>
              </a:ext>
            </a:extLst>
          </p:cNvPr>
          <p:cNvSpPr/>
          <p:nvPr/>
        </p:nvSpPr>
        <p:spPr>
          <a:xfrm>
            <a:off x="476726" y="2993094"/>
            <a:ext cx="1462039" cy="23878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1100"/>
              </a:lnSpc>
            </a:pPr>
            <a:r>
              <a:rPr lang="en-US" sz="1200">
                <a:latin typeface="Basis Grotesque Pro Medium" panose="020B0604020202020204" charset="0"/>
              </a:rPr>
              <a:t>Easy Activation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C93CD8F-5FB7-9E47-A89E-89A9A4AA4A8C}"/>
              </a:ext>
            </a:extLst>
          </p:cNvPr>
          <p:cNvSpPr/>
          <p:nvPr/>
        </p:nvSpPr>
        <p:spPr>
          <a:xfrm>
            <a:off x="470779" y="1644739"/>
            <a:ext cx="6046917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600">
                <a:latin typeface="Basis Grotesque Pro Medium" panose="020B0604020202020204" charset="0"/>
                <a:ea typeface="+mn-lt"/>
                <a:cs typeface="+mn-lt"/>
              </a:rPr>
              <a:t>Offer entry level, ready-to-go merchant solutions by combing payment acceptance and light business enablement in </a:t>
            </a:r>
            <a:br>
              <a:rPr lang="en-GB" sz="1600">
                <a:latin typeface="Basis Grotesque Pro Medium" panose="020B0604020202020204" charset="0"/>
                <a:ea typeface="+mn-lt"/>
                <a:cs typeface="+mn-lt"/>
              </a:rPr>
            </a:br>
            <a:r>
              <a:rPr lang="en-GB" sz="1600">
                <a:latin typeface="Basis Grotesque Pro Medium" panose="020B0604020202020204" charset="0"/>
                <a:ea typeface="+mn-lt"/>
                <a:cs typeface="+mn-lt"/>
              </a:rPr>
              <a:t>a highly integrated, compact way. </a:t>
            </a:r>
            <a:endParaRPr lang="en-GB" sz="1400">
              <a:latin typeface="Basis Grotesque Pro Medium" panose="020B0604020202020204" charset="0"/>
              <a:cs typeface="Calibri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8BF200F-414B-7D4E-8CD6-5B3963FFCF78}"/>
              </a:ext>
            </a:extLst>
          </p:cNvPr>
          <p:cNvSpPr/>
          <p:nvPr/>
        </p:nvSpPr>
        <p:spPr>
          <a:xfrm>
            <a:off x="2503041" y="2997058"/>
            <a:ext cx="2121745" cy="23615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>
              <a:lnSpc>
                <a:spcPts val="1100"/>
              </a:lnSpc>
              <a:buSzPct val="150000"/>
            </a:pPr>
            <a:r>
              <a:rPr lang="en-US" sz="1200">
                <a:latin typeface="Basis Grotesque Pro Medium" panose="020B0604020202020204" charset="0"/>
              </a:rPr>
              <a:t>Simple Inventory Setup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9D98C94-868A-7F4E-AF1C-10D5F28F943B}"/>
              </a:ext>
            </a:extLst>
          </p:cNvPr>
          <p:cNvSpPr/>
          <p:nvPr/>
        </p:nvSpPr>
        <p:spPr>
          <a:xfrm>
            <a:off x="4607290" y="2983686"/>
            <a:ext cx="1501634" cy="238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1100"/>
              </a:lnSpc>
              <a:buSzPct val="150000"/>
            </a:pPr>
            <a:r>
              <a:rPr lang="en-US" sz="1200">
                <a:latin typeface="Basis Grotesque Pro Medium" panose="020B0604020202020204" charset="0"/>
              </a:rPr>
              <a:t>Manage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1299760-55FD-EC46-A1CE-BD40FA2957BE}"/>
              </a:ext>
            </a:extLst>
          </p:cNvPr>
          <p:cNvSpPr txBox="1"/>
          <p:nvPr/>
        </p:nvSpPr>
        <p:spPr>
          <a:xfrm>
            <a:off x="476726" y="2550372"/>
            <a:ext cx="5946871" cy="4057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580"/>
              </a:lnSpc>
            </a:pPr>
            <a:r>
              <a:rPr lang="en-GB" sz="2000">
                <a:solidFill>
                  <a:srgbClr val="33CC6B"/>
                </a:solidFill>
                <a:latin typeface="Basis Grotesque Pro Medium" panose="020B0604020202020204" charset="0"/>
                <a:cs typeface="Arial"/>
              </a:rPr>
              <a:t>Easy to use POS setup</a:t>
            </a:r>
            <a:endParaRPr lang="en-GB" sz="2000">
              <a:solidFill>
                <a:srgbClr val="33CC6B"/>
              </a:solidFill>
              <a:latin typeface="Basis Grotesque Pro Medium" panose="020B0604020202020204" charset="0"/>
              <a:cs typeface="Arial" panose="020B0604020202020204" pitchFamily="34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DA37C17-D4AE-8E42-A529-96311761A81F}"/>
              </a:ext>
            </a:extLst>
          </p:cNvPr>
          <p:cNvSpPr/>
          <p:nvPr/>
        </p:nvSpPr>
        <p:spPr>
          <a:xfrm>
            <a:off x="8422889" y="3545828"/>
            <a:ext cx="2614912" cy="76944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sz="1100">
                <a:solidFill>
                  <a:srgbClr val="0E0B0D"/>
                </a:solidFill>
                <a:latin typeface="Basis Grotesque Pro Medium" panose="020B0604020202020204" charset="0"/>
              </a:rPr>
              <a:t>Credit     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sz="1100">
                <a:solidFill>
                  <a:srgbClr val="0E0B0D"/>
                </a:solidFill>
                <a:latin typeface="Basis Grotesque Pro Medium" panose="020B0604020202020204" charset="0"/>
              </a:rPr>
              <a:t>Debit        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sz="1100">
                <a:solidFill>
                  <a:srgbClr val="0E0B0D"/>
                </a:solidFill>
                <a:latin typeface="Basis Grotesque Pro Medium" panose="020B0604020202020204" charset="0"/>
              </a:rPr>
              <a:t>EBT   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sz="1100">
                <a:solidFill>
                  <a:srgbClr val="0E0B0D"/>
                </a:solidFill>
                <a:latin typeface="Basis Grotesque Pro Medium" panose="020B0604020202020204" charset="0"/>
              </a:rPr>
              <a:t>Cash Back</a:t>
            </a:r>
            <a:endParaRPr lang="en-US" sz="1100">
              <a:solidFill>
                <a:srgbClr val="0E0B0D"/>
              </a:solidFill>
              <a:latin typeface="Basis Grotesque Pro Medium" panose="020B0604020202020204" charset="0"/>
              <a:cs typeface="Calibri Light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41498C9-09CB-CC46-948A-7BC1751E3B87}"/>
              </a:ext>
            </a:extLst>
          </p:cNvPr>
          <p:cNvSpPr/>
          <p:nvPr/>
        </p:nvSpPr>
        <p:spPr>
          <a:xfrm>
            <a:off x="7256149" y="1185074"/>
            <a:ext cx="2955287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>
                <a:latin typeface="Basis Grotesque Pro Medium" panose="020B0604020202020204" charset="0"/>
                <a:cs typeface="Calibri"/>
              </a:rPr>
              <a:t>1. Android POS Device 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7895B9F5-E802-BB4D-B886-1A9CEAB433E3}"/>
              </a:ext>
            </a:extLst>
          </p:cNvPr>
          <p:cNvSpPr/>
          <p:nvPr/>
        </p:nvSpPr>
        <p:spPr>
          <a:xfrm>
            <a:off x="7317446" y="3060996"/>
            <a:ext cx="2955286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>
                <a:latin typeface="Basis Grotesque Pro Medium" panose="020B0604020202020204" charset="0"/>
                <a:cs typeface="Calibri"/>
              </a:rPr>
              <a:t>2. Robust payment app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2617C1DA-32C4-F842-91D4-E0EE4A404C68}"/>
              </a:ext>
            </a:extLst>
          </p:cNvPr>
          <p:cNvSpPr/>
          <p:nvPr/>
        </p:nvSpPr>
        <p:spPr>
          <a:xfrm>
            <a:off x="7367967" y="4635527"/>
            <a:ext cx="2475868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GB" sz="1600">
                <a:latin typeface="Basis Grotesque Pro Medium" panose="020B0604020202020204" charset="0"/>
                <a:cs typeface="Calibri"/>
              </a:rPr>
              <a:t>3. Easy to use POS App</a:t>
            </a:r>
            <a:endParaRPr lang="de-DE" sz="1600">
              <a:latin typeface="Basis Grotesque Pro Medium" panose="020B060402020202020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185C1AD-0D88-804E-9990-22D760AA9496}"/>
              </a:ext>
            </a:extLst>
          </p:cNvPr>
          <p:cNvSpPr txBox="1"/>
          <p:nvPr/>
        </p:nvSpPr>
        <p:spPr>
          <a:xfrm>
            <a:off x="7293926" y="512484"/>
            <a:ext cx="3300796" cy="405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80"/>
              </a:lnSpc>
            </a:pPr>
            <a:r>
              <a:rPr lang="en-GB" sz="2000">
                <a:solidFill>
                  <a:srgbClr val="F7F7F2"/>
                </a:solidFill>
                <a:latin typeface="Basis Grotesque Pro Medium" panose="020B0604020202020204" charset="0"/>
                <a:cs typeface="Arial" panose="020B0604020202020204" pitchFamily="34" charset="0"/>
              </a:rPr>
              <a:t>Simple, Fast, Modern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74CEDFCF-2618-944B-B12C-A8ED1D34C34A}"/>
              </a:ext>
            </a:extLst>
          </p:cNvPr>
          <p:cNvSpPr/>
          <p:nvPr/>
        </p:nvSpPr>
        <p:spPr>
          <a:xfrm>
            <a:off x="2208179" y="6768381"/>
            <a:ext cx="1978489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>
              <a:buSzPct val="150000"/>
            </a:pPr>
            <a:r>
              <a:rPr lang="en-US" sz="1200" dirty="0">
                <a:solidFill>
                  <a:srgbClr val="F7F7F2"/>
                </a:solidFill>
                <a:latin typeface="Basis Grotesque Pro Medium"/>
              </a:rPr>
              <a:t>Phone: +x </a:t>
            </a:r>
            <a:r>
              <a:rPr lang="en-US" sz="1200" dirty="0" err="1">
                <a:solidFill>
                  <a:srgbClr val="F7F7F2"/>
                </a:solidFill>
                <a:latin typeface="Basis Grotesque Pro Medium"/>
              </a:rPr>
              <a:t>xxxxx</a:t>
            </a:r>
            <a:r>
              <a:rPr lang="en-US" sz="1200" dirty="0">
                <a:solidFill>
                  <a:srgbClr val="F7F7F2"/>
                </a:solidFill>
                <a:latin typeface="Basis Grotesque Pro Medium"/>
              </a:rPr>
              <a:t> </a:t>
            </a:r>
            <a:br>
              <a:rPr lang="en-US" sz="1200" dirty="0">
                <a:latin typeface="Basis Grotesque Pro Medium" panose="020B0604020202020204" charset="0"/>
              </a:rPr>
            </a:br>
            <a:r>
              <a:rPr lang="en-US" sz="1200" dirty="0">
                <a:solidFill>
                  <a:srgbClr val="F7F7F2"/>
                </a:solidFill>
                <a:latin typeface="Basis Grotesque Pro Medium"/>
              </a:rPr>
              <a:t>Email: info@isoname.com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DA2E9EB-BB5F-254C-A1F6-002102C41A78}"/>
              </a:ext>
            </a:extLst>
          </p:cNvPr>
          <p:cNvSpPr txBox="1"/>
          <p:nvPr/>
        </p:nvSpPr>
        <p:spPr>
          <a:xfrm>
            <a:off x="371701" y="6621576"/>
            <a:ext cx="1985948" cy="6437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kern="0">
                <a:solidFill>
                  <a:srgbClr val="F7F7F2"/>
                </a:solidFill>
                <a:latin typeface="Basis Grotesque Pro Medium" panose="020B0604020202020204" charset="0"/>
                <a:cs typeface="Arial"/>
              </a:rPr>
              <a:t>Interested? </a:t>
            </a:r>
            <a:endParaRPr lang="en-GB" sz="2000" kern="0">
              <a:solidFill>
                <a:srgbClr val="F7F7F2"/>
              </a:solidFill>
              <a:latin typeface="Basis Grotesque Pro Medium" panose="020B0604020202020204" charset="0"/>
              <a:cs typeface="Arial" panose="020B0604020202020204" pitchFamily="34" charset="0"/>
            </a:endParaRPr>
          </a:p>
          <a:p>
            <a:pPr>
              <a:lnSpc>
                <a:spcPts val="1900"/>
              </a:lnSpc>
            </a:pPr>
            <a:r>
              <a:rPr lang="en-GB" sz="2000" kern="0">
                <a:solidFill>
                  <a:srgbClr val="F7F7F2"/>
                </a:solidFill>
                <a:latin typeface="Basis Grotesque Pro Medium" panose="020B0604020202020204" charset="0"/>
                <a:cs typeface="Arial"/>
              </a:rPr>
              <a:t>Get in touch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171F04-A37F-6A45-9921-72D87B9ED3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7062" y="3343036"/>
            <a:ext cx="1469115" cy="2543809"/>
          </a:xfrm>
          <a:prstGeom prst="rect">
            <a:avLst/>
          </a:prstGeom>
          <a:ln w="6350">
            <a:noFill/>
          </a:ln>
          <a:effectLst>
            <a:outerShdw blurRad="254000" sx="102000" sy="102000" algn="ctr" rotWithShape="0">
              <a:prstClr val="black">
                <a:alpha val="15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BE0FE0-F694-A540-BE30-5AD37FCB3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4949" y="3343036"/>
            <a:ext cx="1469114" cy="2516145"/>
          </a:xfrm>
          <a:prstGeom prst="rect">
            <a:avLst/>
          </a:prstGeom>
          <a:ln w="6350">
            <a:noFill/>
          </a:ln>
          <a:effectLst>
            <a:outerShdw blurRad="254000" sx="102000" sy="102000" algn="ctr" rotWithShape="0">
              <a:prstClr val="black">
                <a:alpha val="15000"/>
              </a:prstClr>
            </a:outerShdw>
          </a:effec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DC974FA-4184-EE4D-9B3F-E7936DD48F2C}"/>
              </a:ext>
            </a:extLst>
          </p:cNvPr>
          <p:cNvSpPr/>
          <p:nvPr/>
        </p:nvSpPr>
        <p:spPr>
          <a:xfrm>
            <a:off x="8488621" y="5125596"/>
            <a:ext cx="1435221" cy="76944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sz="1100">
                <a:solidFill>
                  <a:srgbClr val="0E0B0D"/>
                </a:solidFill>
                <a:latin typeface="Basis Grotesque Pro Medium" panose="020B0604020202020204" charset="0"/>
              </a:rPr>
              <a:t>Scan    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sz="1100">
                <a:solidFill>
                  <a:srgbClr val="0E0B0D"/>
                </a:solidFill>
                <a:latin typeface="Basis Grotesque Pro Medium" panose="020B0604020202020204" charset="0"/>
              </a:rPr>
              <a:t>Pay        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sz="1100">
                <a:solidFill>
                  <a:srgbClr val="0E0B0D"/>
                </a:solidFill>
                <a:latin typeface="Basis Grotesque Pro Medium" panose="020B0604020202020204" charset="0"/>
              </a:rPr>
              <a:t>Report   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sz="1100" err="1">
                <a:solidFill>
                  <a:srgbClr val="0E0B0D"/>
                </a:solidFill>
                <a:latin typeface="Basis Grotesque Pro Medium" panose="020B0604020202020204" charset="0"/>
              </a:rPr>
              <a:t>ePOS</a:t>
            </a:r>
            <a:endParaRPr lang="en-US" sz="1100">
              <a:solidFill>
                <a:srgbClr val="0E0B0D"/>
              </a:solidFill>
              <a:latin typeface="Basis Grotesque Pro Medium" panose="020B0604020202020204" charset="0"/>
              <a:cs typeface="Calibri Ligh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EB9C3F-001E-EC43-A6AD-C41D2382FED8}"/>
              </a:ext>
            </a:extLst>
          </p:cNvPr>
          <p:cNvSpPr txBox="1"/>
          <p:nvPr/>
        </p:nvSpPr>
        <p:spPr>
          <a:xfrm>
            <a:off x="480377" y="503406"/>
            <a:ext cx="6376705" cy="11182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4020"/>
              </a:lnSpc>
            </a:pPr>
            <a:r>
              <a:rPr lang="en-GB" sz="4000" b="1" spc="-100">
                <a:solidFill>
                  <a:srgbClr val="33CC6B"/>
                </a:solidFill>
                <a:latin typeface="Basis Grotesque Pro Medium" panose="020B0503030604040103" pitchFamily="34" charset="0"/>
                <a:cs typeface="Arial"/>
              </a:rPr>
              <a:t>The all-in-one </a:t>
            </a:r>
            <a:br>
              <a:rPr lang="en-GB" sz="4000" b="1" spc="-100">
                <a:solidFill>
                  <a:srgbClr val="33CC6B"/>
                </a:solidFill>
                <a:latin typeface="Basis Grotesque Pro Medium" panose="020B0503030604040103" pitchFamily="34" charset="0"/>
                <a:cs typeface="Arial"/>
              </a:rPr>
            </a:br>
            <a:r>
              <a:rPr lang="en-GB" sz="4000" b="1" spc="-100">
                <a:solidFill>
                  <a:srgbClr val="33CC6B"/>
                </a:solidFill>
                <a:latin typeface="Basis Grotesque Pro Medium" panose="020B0503030604040103" pitchFamily="34" charset="0"/>
                <a:cs typeface="Arial"/>
              </a:rPr>
              <a:t>Android Starter Pack</a:t>
            </a:r>
            <a:endParaRPr lang="en-US" sz="4000" b="1" spc="-100">
              <a:solidFill>
                <a:srgbClr val="33CC6B"/>
              </a:solidFill>
              <a:latin typeface="Basis Grotesque Pro Medium" panose="020B0503030604040103" pitchFamily="34" charset="0"/>
              <a:cs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8584EC-560A-FA43-AEEC-E187573679FB}"/>
              </a:ext>
            </a:extLst>
          </p:cNvPr>
          <p:cNvSpPr/>
          <p:nvPr/>
        </p:nvSpPr>
        <p:spPr>
          <a:xfrm>
            <a:off x="8363241" y="1775263"/>
            <a:ext cx="2417792" cy="76944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0E0B0D"/>
                </a:solidFill>
                <a:latin typeface="Basis Grotesque Pro Medium" panose="020B0604020202020204" charset="0"/>
                <a:cs typeface="Calibri"/>
              </a:rPr>
              <a:t>7” handheld terminal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0E0B0D"/>
                </a:solidFill>
                <a:latin typeface="Basis Grotesque Pro Medium" panose="020B0604020202020204" charset="0"/>
                <a:cs typeface="Calibri Light"/>
              </a:rPr>
              <a:t>WIFI, Bluetooth, 4G, USB-C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0E0B0D"/>
                </a:solidFill>
                <a:latin typeface="Basis Grotesque Pro Medium" panose="020B0604020202020204" charset="0"/>
              </a:rPr>
              <a:t>Magnetic Stripe, EMV </a:t>
            </a:r>
            <a:br>
              <a:rPr lang="en-US" sz="1100">
                <a:solidFill>
                  <a:srgbClr val="0E0B0D"/>
                </a:solidFill>
                <a:latin typeface="Basis Grotesque Pro Medium" panose="020B0604020202020204" charset="0"/>
              </a:rPr>
            </a:br>
            <a:r>
              <a:rPr lang="en-US" sz="1100">
                <a:solidFill>
                  <a:srgbClr val="0E0B0D"/>
                </a:solidFill>
                <a:latin typeface="Basis Grotesque Pro Medium" panose="020B0604020202020204" charset="0"/>
              </a:rPr>
              <a:t>Chip/ NFC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E50BC26-3CC9-4F44-ABD6-4C14A4AA03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62"/>
          <a:stretch/>
        </p:blipFill>
        <p:spPr>
          <a:xfrm>
            <a:off x="572423" y="3354013"/>
            <a:ext cx="1464647" cy="2519043"/>
          </a:xfrm>
          <a:prstGeom prst="rect">
            <a:avLst/>
          </a:prstGeom>
          <a:ln w="6350">
            <a:noFill/>
          </a:ln>
          <a:effectLst>
            <a:outerShdw blurRad="254000" sx="102000" sy="102000" algn="ctr" rotWithShape="0">
              <a:prstClr val="black">
                <a:alpha val="14655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6FBB6D2-4CA4-916D-526E-219E88A73D19}"/>
              </a:ext>
            </a:extLst>
          </p:cNvPr>
          <p:cNvGrpSpPr/>
          <p:nvPr/>
        </p:nvGrpSpPr>
        <p:grpSpPr>
          <a:xfrm rot="552371">
            <a:off x="7455182" y="3539987"/>
            <a:ext cx="860341" cy="665782"/>
            <a:chOff x="4297363" y="1000125"/>
            <a:chExt cx="414338" cy="301625"/>
          </a:xfrm>
        </p:grpSpPr>
        <p:sp>
          <p:nvSpPr>
            <p:cNvPr id="27" name="Freeform 69">
              <a:extLst>
                <a:ext uri="{FF2B5EF4-FFF2-40B4-BE49-F238E27FC236}">
                  <a16:creationId xmlns:a16="http://schemas.microsoft.com/office/drawing/2014/main" id="{3D3EF0CE-12DA-8FDB-06EF-8497C8803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363" y="1057275"/>
              <a:ext cx="398463" cy="96838"/>
            </a:xfrm>
            <a:custGeom>
              <a:avLst/>
              <a:gdLst>
                <a:gd name="T0" fmla="*/ 6 w 754"/>
                <a:gd name="T1" fmla="*/ 182 h 182"/>
                <a:gd name="T2" fmla="*/ 6 w 754"/>
                <a:gd name="T3" fmla="*/ 182 h 182"/>
                <a:gd name="T4" fmla="*/ 0 w 754"/>
                <a:gd name="T5" fmla="*/ 182 h 182"/>
                <a:gd name="T6" fmla="*/ 0 w 754"/>
                <a:gd name="T7" fmla="*/ 111 h 182"/>
                <a:gd name="T8" fmla="*/ 0 w 754"/>
                <a:gd name="T9" fmla="*/ 111 h 182"/>
                <a:gd name="T10" fmla="*/ 19 w 754"/>
                <a:gd name="T11" fmla="*/ 110 h 182"/>
                <a:gd name="T12" fmla="*/ 69 w 754"/>
                <a:gd name="T13" fmla="*/ 109 h 182"/>
                <a:gd name="T14" fmla="*/ 146 w 754"/>
                <a:gd name="T15" fmla="*/ 106 h 182"/>
                <a:gd name="T16" fmla="*/ 192 w 754"/>
                <a:gd name="T17" fmla="*/ 102 h 182"/>
                <a:gd name="T18" fmla="*/ 244 w 754"/>
                <a:gd name="T19" fmla="*/ 98 h 182"/>
                <a:gd name="T20" fmla="*/ 298 w 754"/>
                <a:gd name="T21" fmla="*/ 93 h 182"/>
                <a:gd name="T22" fmla="*/ 356 w 754"/>
                <a:gd name="T23" fmla="*/ 84 h 182"/>
                <a:gd name="T24" fmla="*/ 416 w 754"/>
                <a:gd name="T25" fmla="*/ 76 h 182"/>
                <a:gd name="T26" fmla="*/ 478 w 754"/>
                <a:gd name="T27" fmla="*/ 65 h 182"/>
                <a:gd name="T28" fmla="*/ 542 w 754"/>
                <a:gd name="T29" fmla="*/ 52 h 182"/>
                <a:gd name="T30" fmla="*/ 605 w 754"/>
                <a:gd name="T31" fmla="*/ 37 h 182"/>
                <a:gd name="T32" fmla="*/ 669 w 754"/>
                <a:gd name="T33" fmla="*/ 19 h 182"/>
                <a:gd name="T34" fmla="*/ 731 w 754"/>
                <a:gd name="T35" fmla="*/ 0 h 182"/>
                <a:gd name="T36" fmla="*/ 754 w 754"/>
                <a:gd name="T37" fmla="*/ 67 h 182"/>
                <a:gd name="T38" fmla="*/ 754 w 754"/>
                <a:gd name="T39" fmla="*/ 67 h 182"/>
                <a:gd name="T40" fmla="*/ 692 w 754"/>
                <a:gd name="T41" fmla="*/ 86 h 182"/>
                <a:gd name="T42" fmla="*/ 631 w 754"/>
                <a:gd name="T43" fmla="*/ 103 h 182"/>
                <a:gd name="T44" fmla="*/ 569 w 754"/>
                <a:gd name="T45" fmla="*/ 118 h 182"/>
                <a:gd name="T46" fmla="*/ 508 w 754"/>
                <a:gd name="T47" fmla="*/ 132 h 182"/>
                <a:gd name="T48" fmla="*/ 447 w 754"/>
                <a:gd name="T49" fmla="*/ 143 h 182"/>
                <a:gd name="T50" fmla="*/ 389 w 754"/>
                <a:gd name="T51" fmla="*/ 152 h 182"/>
                <a:gd name="T52" fmla="*/ 332 w 754"/>
                <a:gd name="T53" fmla="*/ 159 h 182"/>
                <a:gd name="T54" fmla="*/ 278 w 754"/>
                <a:gd name="T55" fmla="*/ 166 h 182"/>
                <a:gd name="T56" fmla="*/ 226 w 754"/>
                <a:gd name="T57" fmla="*/ 171 h 182"/>
                <a:gd name="T58" fmla="*/ 179 w 754"/>
                <a:gd name="T59" fmla="*/ 174 h 182"/>
                <a:gd name="T60" fmla="*/ 99 w 754"/>
                <a:gd name="T61" fmla="*/ 179 h 182"/>
                <a:gd name="T62" fmla="*/ 39 w 754"/>
                <a:gd name="T63" fmla="*/ 181 h 182"/>
                <a:gd name="T64" fmla="*/ 6 w 754"/>
                <a:gd name="T65" fmla="*/ 182 h 182"/>
                <a:gd name="T66" fmla="*/ 6 w 754"/>
                <a:gd name="T67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54" h="182">
                  <a:moveTo>
                    <a:pt x="6" y="182"/>
                  </a:moveTo>
                  <a:lnTo>
                    <a:pt x="6" y="182"/>
                  </a:lnTo>
                  <a:lnTo>
                    <a:pt x="0" y="182"/>
                  </a:lnTo>
                  <a:lnTo>
                    <a:pt x="0" y="111"/>
                  </a:lnTo>
                  <a:lnTo>
                    <a:pt x="0" y="111"/>
                  </a:lnTo>
                  <a:lnTo>
                    <a:pt x="19" y="110"/>
                  </a:lnTo>
                  <a:lnTo>
                    <a:pt x="69" y="109"/>
                  </a:lnTo>
                  <a:lnTo>
                    <a:pt x="146" y="106"/>
                  </a:lnTo>
                  <a:lnTo>
                    <a:pt x="192" y="102"/>
                  </a:lnTo>
                  <a:lnTo>
                    <a:pt x="244" y="98"/>
                  </a:lnTo>
                  <a:lnTo>
                    <a:pt x="298" y="93"/>
                  </a:lnTo>
                  <a:lnTo>
                    <a:pt x="356" y="84"/>
                  </a:lnTo>
                  <a:lnTo>
                    <a:pt x="416" y="76"/>
                  </a:lnTo>
                  <a:lnTo>
                    <a:pt x="478" y="65"/>
                  </a:lnTo>
                  <a:lnTo>
                    <a:pt x="542" y="52"/>
                  </a:lnTo>
                  <a:lnTo>
                    <a:pt x="605" y="37"/>
                  </a:lnTo>
                  <a:lnTo>
                    <a:pt x="669" y="19"/>
                  </a:lnTo>
                  <a:lnTo>
                    <a:pt x="731" y="0"/>
                  </a:lnTo>
                  <a:lnTo>
                    <a:pt x="754" y="67"/>
                  </a:lnTo>
                  <a:lnTo>
                    <a:pt x="754" y="67"/>
                  </a:lnTo>
                  <a:lnTo>
                    <a:pt x="692" y="86"/>
                  </a:lnTo>
                  <a:lnTo>
                    <a:pt x="631" y="103"/>
                  </a:lnTo>
                  <a:lnTo>
                    <a:pt x="569" y="118"/>
                  </a:lnTo>
                  <a:lnTo>
                    <a:pt x="508" y="132"/>
                  </a:lnTo>
                  <a:lnTo>
                    <a:pt x="447" y="143"/>
                  </a:lnTo>
                  <a:lnTo>
                    <a:pt x="389" y="152"/>
                  </a:lnTo>
                  <a:lnTo>
                    <a:pt x="332" y="159"/>
                  </a:lnTo>
                  <a:lnTo>
                    <a:pt x="278" y="166"/>
                  </a:lnTo>
                  <a:lnTo>
                    <a:pt x="226" y="171"/>
                  </a:lnTo>
                  <a:lnTo>
                    <a:pt x="179" y="174"/>
                  </a:lnTo>
                  <a:lnTo>
                    <a:pt x="99" y="179"/>
                  </a:lnTo>
                  <a:lnTo>
                    <a:pt x="39" y="181"/>
                  </a:lnTo>
                  <a:lnTo>
                    <a:pt x="6" y="182"/>
                  </a:lnTo>
                  <a:lnTo>
                    <a:pt x="6" y="182"/>
                  </a:lnTo>
                  <a:close/>
                </a:path>
              </a:pathLst>
            </a:custGeom>
            <a:solidFill>
              <a:srgbClr val="F7F7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70">
              <a:extLst>
                <a:ext uri="{FF2B5EF4-FFF2-40B4-BE49-F238E27FC236}">
                  <a16:creationId xmlns:a16="http://schemas.microsoft.com/office/drawing/2014/main" id="{69089310-C1AD-3277-327D-1984DD01F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001" y="1000125"/>
              <a:ext cx="365125" cy="98425"/>
            </a:xfrm>
            <a:custGeom>
              <a:avLst/>
              <a:gdLst>
                <a:gd name="T0" fmla="*/ 2 w 692"/>
                <a:gd name="T1" fmla="*/ 187 h 187"/>
                <a:gd name="T2" fmla="*/ 2 w 692"/>
                <a:gd name="T3" fmla="*/ 187 h 187"/>
                <a:gd name="T4" fmla="*/ 74 w 692"/>
                <a:gd name="T5" fmla="*/ 184 h 187"/>
                <a:gd name="T6" fmla="*/ 71 w 692"/>
                <a:gd name="T7" fmla="*/ 165 h 187"/>
                <a:gd name="T8" fmla="*/ 71 w 692"/>
                <a:gd name="T9" fmla="*/ 165 h 187"/>
                <a:gd name="T10" fmla="*/ 71 w 692"/>
                <a:gd name="T11" fmla="*/ 161 h 187"/>
                <a:gd name="T12" fmla="*/ 72 w 692"/>
                <a:gd name="T13" fmla="*/ 158 h 187"/>
                <a:gd name="T14" fmla="*/ 75 w 692"/>
                <a:gd name="T15" fmla="*/ 155 h 187"/>
                <a:gd name="T16" fmla="*/ 79 w 692"/>
                <a:gd name="T17" fmla="*/ 154 h 187"/>
                <a:gd name="T18" fmla="*/ 610 w 692"/>
                <a:gd name="T19" fmla="*/ 70 h 187"/>
                <a:gd name="T20" fmla="*/ 610 w 692"/>
                <a:gd name="T21" fmla="*/ 70 h 187"/>
                <a:gd name="T22" fmla="*/ 611 w 692"/>
                <a:gd name="T23" fmla="*/ 70 h 187"/>
                <a:gd name="T24" fmla="*/ 611 w 692"/>
                <a:gd name="T25" fmla="*/ 70 h 187"/>
                <a:gd name="T26" fmla="*/ 615 w 692"/>
                <a:gd name="T27" fmla="*/ 70 h 187"/>
                <a:gd name="T28" fmla="*/ 618 w 692"/>
                <a:gd name="T29" fmla="*/ 72 h 187"/>
                <a:gd name="T30" fmla="*/ 618 w 692"/>
                <a:gd name="T31" fmla="*/ 72 h 187"/>
                <a:gd name="T32" fmla="*/ 619 w 692"/>
                <a:gd name="T33" fmla="*/ 74 h 187"/>
                <a:gd name="T34" fmla="*/ 621 w 692"/>
                <a:gd name="T35" fmla="*/ 78 h 187"/>
                <a:gd name="T36" fmla="*/ 625 w 692"/>
                <a:gd name="T37" fmla="*/ 96 h 187"/>
                <a:gd name="T38" fmla="*/ 625 w 692"/>
                <a:gd name="T39" fmla="*/ 96 h 187"/>
                <a:gd name="T40" fmla="*/ 682 w 692"/>
                <a:gd name="T41" fmla="*/ 78 h 187"/>
                <a:gd name="T42" fmla="*/ 692 w 692"/>
                <a:gd name="T43" fmla="*/ 74 h 187"/>
                <a:gd name="T44" fmla="*/ 691 w 692"/>
                <a:gd name="T45" fmla="*/ 67 h 187"/>
                <a:gd name="T46" fmla="*/ 691 w 692"/>
                <a:gd name="T47" fmla="*/ 67 h 187"/>
                <a:gd name="T48" fmla="*/ 687 w 692"/>
                <a:gd name="T49" fmla="*/ 51 h 187"/>
                <a:gd name="T50" fmla="*/ 680 w 692"/>
                <a:gd name="T51" fmla="*/ 38 h 187"/>
                <a:gd name="T52" fmla="*/ 671 w 692"/>
                <a:gd name="T53" fmla="*/ 25 h 187"/>
                <a:gd name="T54" fmla="*/ 659 w 692"/>
                <a:gd name="T55" fmla="*/ 15 h 187"/>
                <a:gd name="T56" fmla="*/ 659 w 692"/>
                <a:gd name="T57" fmla="*/ 15 h 187"/>
                <a:gd name="T58" fmla="*/ 645 w 692"/>
                <a:gd name="T59" fmla="*/ 7 h 187"/>
                <a:gd name="T60" fmla="*/ 630 w 692"/>
                <a:gd name="T61" fmla="*/ 1 h 187"/>
                <a:gd name="T62" fmla="*/ 615 w 692"/>
                <a:gd name="T63" fmla="*/ 0 h 187"/>
                <a:gd name="T64" fmla="*/ 599 w 692"/>
                <a:gd name="T65" fmla="*/ 0 h 187"/>
                <a:gd name="T66" fmla="*/ 67 w 692"/>
                <a:gd name="T67" fmla="*/ 85 h 187"/>
                <a:gd name="T68" fmla="*/ 67 w 692"/>
                <a:gd name="T69" fmla="*/ 85 h 187"/>
                <a:gd name="T70" fmla="*/ 60 w 692"/>
                <a:gd name="T71" fmla="*/ 86 h 187"/>
                <a:gd name="T72" fmla="*/ 52 w 692"/>
                <a:gd name="T73" fmla="*/ 89 h 187"/>
                <a:gd name="T74" fmla="*/ 37 w 692"/>
                <a:gd name="T75" fmla="*/ 96 h 187"/>
                <a:gd name="T76" fmla="*/ 25 w 692"/>
                <a:gd name="T77" fmla="*/ 105 h 187"/>
                <a:gd name="T78" fmla="*/ 15 w 692"/>
                <a:gd name="T79" fmla="*/ 116 h 187"/>
                <a:gd name="T80" fmla="*/ 7 w 692"/>
                <a:gd name="T81" fmla="*/ 130 h 187"/>
                <a:gd name="T82" fmla="*/ 2 w 692"/>
                <a:gd name="T83" fmla="*/ 145 h 187"/>
                <a:gd name="T84" fmla="*/ 0 w 692"/>
                <a:gd name="T85" fmla="*/ 161 h 187"/>
                <a:gd name="T86" fmla="*/ 0 w 692"/>
                <a:gd name="T87" fmla="*/ 169 h 187"/>
                <a:gd name="T88" fmla="*/ 0 w 692"/>
                <a:gd name="T89" fmla="*/ 177 h 187"/>
                <a:gd name="T90" fmla="*/ 2 w 692"/>
                <a:gd name="T91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92" h="187">
                  <a:moveTo>
                    <a:pt x="2" y="187"/>
                  </a:moveTo>
                  <a:lnTo>
                    <a:pt x="2" y="187"/>
                  </a:lnTo>
                  <a:lnTo>
                    <a:pt x="74" y="184"/>
                  </a:lnTo>
                  <a:lnTo>
                    <a:pt x="71" y="165"/>
                  </a:lnTo>
                  <a:lnTo>
                    <a:pt x="71" y="165"/>
                  </a:lnTo>
                  <a:lnTo>
                    <a:pt x="71" y="161"/>
                  </a:lnTo>
                  <a:lnTo>
                    <a:pt x="72" y="158"/>
                  </a:lnTo>
                  <a:lnTo>
                    <a:pt x="75" y="155"/>
                  </a:lnTo>
                  <a:lnTo>
                    <a:pt x="79" y="154"/>
                  </a:lnTo>
                  <a:lnTo>
                    <a:pt x="610" y="70"/>
                  </a:lnTo>
                  <a:lnTo>
                    <a:pt x="610" y="70"/>
                  </a:lnTo>
                  <a:lnTo>
                    <a:pt x="611" y="70"/>
                  </a:lnTo>
                  <a:lnTo>
                    <a:pt x="611" y="70"/>
                  </a:lnTo>
                  <a:lnTo>
                    <a:pt x="615" y="70"/>
                  </a:lnTo>
                  <a:lnTo>
                    <a:pt x="618" y="72"/>
                  </a:lnTo>
                  <a:lnTo>
                    <a:pt x="618" y="72"/>
                  </a:lnTo>
                  <a:lnTo>
                    <a:pt x="619" y="74"/>
                  </a:lnTo>
                  <a:lnTo>
                    <a:pt x="621" y="78"/>
                  </a:lnTo>
                  <a:lnTo>
                    <a:pt x="625" y="96"/>
                  </a:lnTo>
                  <a:lnTo>
                    <a:pt x="625" y="96"/>
                  </a:lnTo>
                  <a:lnTo>
                    <a:pt x="682" y="78"/>
                  </a:lnTo>
                  <a:lnTo>
                    <a:pt x="692" y="74"/>
                  </a:lnTo>
                  <a:lnTo>
                    <a:pt x="691" y="67"/>
                  </a:lnTo>
                  <a:lnTo>
                    <a:pt x="691" y="67"/>
                  </a:lnTo>
                  <a:lnTo>
                    <a:pt x="687" y="51"/>
                  </a:lnTo>
                  <a:lnTo>
                    <a:pt x="680" y="38"/>
                  </a:lnTo>
                  <a:lnTo>
                    <a:pt x="671" y="25"/>
                  </a:lnTo>
                  <a:lnTo>
                    <a:pt x="659" y="15"/>
                  </a:lnTo>
                  <a:lnTo>
                    <a:pt x="659" y="15"/>
                  </a:lnTo>
                  <a:lnTo>
                    <a:pt x="645" y="7"/>
                  </a:lnTo>
                  <a:lnTo>
                    <a:pt x="630" y="1"/>
                  </a:lnTo>
                  <a:lnTo>
                    <a:pt x="615" y="0"/>
                  </a:lnTo>
                  <a:lnTo>
                    <a:pt x="599" y="0"/>
                  </a:lnTo>
                  <a:lnTo>
                    <a:pt x="67" y="85"/>
                  </a:lnTo>
                  <a:lnTo>
                    <a:pt x="67" y="85"/>
                  </a:lnTo>
                  <a:lnTo>
                    <a:pt x="60" y="86"/>
                  </a:lnTo>
                  <a:lnTo>
                    <a:pt x="52" y="89"/>
                  </a:lnTo>
                  <a:lnTo>
                    <a:pt x="37" y="96"/>
                  </a:lnTo>
                  <a:lnTo>
                    <a:pt x="25" y="105"/>
                  </a:lnTo>
                  <a:lnTo>
                    <a:pt x="15" y="116"/>
                  </a:lnTo>
                  <a:lnTo>
                    <a:pt x="7" y="130"/>
                  </a:lnTo>
                  <a:lnTo>
                    <a:pt x="2" y="145"/>
                  </a:lnTo>
                  <a:lnTo>
                    <a:pt x="0" y="161"/>
                  </a:lnTo>
                  <a:lnTo>
                    <a:pt x="0" y="169"/>
                  </a:lnTo>
                  <a:lnTo>
                    <a:pt x="0" y="177"/>
                  </a:lnTo>
                  <a:lnTo>
                    <a:pt x="2" y="187"/>
                  </a:lnTo>
                  <a:close/>
                </a:path>
              </a:pathLst>
            </a:custGeom>
            <a:solidFill>
              <a:srgbClr val="004C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71">
              <a:extLst>
                <a:ext uri="{FF2B5EF4-FFF2-40B4-BE49-F238E27FC236}">
                  <a16:creationId xmlns:a16="http://schemas.microsoft.com/office/drawing/2014/main" id="{EB9DF288-7338-6E5F-8B39-3E9D3ACAF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9113" y="1111250"/>
              <a:ext cx="382588" cy="190500"/>
            </a:xfrm>
            <a:custGeom>
              <a:avLst/>
              <a:gdLst>
                <a:gd name="T0" fmla="*/ 691 w 721"/>
                <a:gd name="T1" fmla="*/ 0 h 359"/>
                <a:gd name="T2" fmla="*/ 691 w 721"/>
                <a:gd name="T3" fmla="*/ 0 h 359"/>
                <a:gd name="T4" fmla="*/ 622 w 721"/>
                <a:gd name="T5" fmla="*/ 20 h 359"/>
                <a:gd name="T6" fmla="*/ 650 w 721"/>
                <a:gd name="T7" fmla="*/ 192 h 359"/>
                <a:gd name="T8" fmla="*/ 650 w 721"/>
                <a:gd name="T9" fmla="*/ 192 h 359"/>
                <a:gd name="T10" fmla="*/ 650 w 721"/>
                <a:gd name="T11" fmla="*/ 196 h 359"/>
                <a:gd name="T12" fmla="*/ 648 w 721"/>
                <a:gd name="T13" fmla="*/ 199 h 359"/>
                <a:gd name="T14" fmla="*/ 645 w 721"/>
                <a:gd name="T15" fmla="*/ 202 h 359"/>
                <a:gd name="T16" fmla="*/ 642 w 721"/>
                <a:gd name="T17" fmla="*/ 203 h 359"/>
                <a:gd name="T18" fmla="*/ 110 w 721"/>
                <a:gd name="T19" fmla="*/ 287 h 359"/>
                <a:gd name="T20" fmla="*/ 110 w 721"/>
                <a:gd name="T21" fmla="*/ 287 h 359"/>
                <a:gd name="T22" fmla="*/ 106 w 721"/>
                <a:gd name="T23" fmla="*/ 287 h 359"/>
                <a:gd name="T24" fmla="*/ 103 w 721"/>
                <a:gd name="T25" fmla="*/ 286 h 359"/>
                <a:gd name="T26" fmla="*/ 103 w 721"/>
                <a:gd name="T27" fmla="*/ 286 h 359"/>
                <a:gd name="T28" fmla="*/ 101 w 721"/>
                <a:gd name="T29" fmla="*/ 283 h 359"/>
                <a:gd name="T30" fmla="*/ 99 w 721"/>
                <a:gd name="T31" fmla="*/ 279 h 359"/>
                <a:gd name="T32" fmla="*/ 72 w 721"/>
                <a:gd name="T33" fmla="*/ 108 h 359"/>
                <a:gd name="T34" fmla="*/ 72 w 721"/>
                <a:gd name="T35" fmla="*/ 108 h 359"/>
                <a:gd name="T36" fmla="*/ 0 w 721"/>
                <a:gd name="T37" fmla="*/ 111 h 359"/>
                <a:gd name="T38" fmla="*/ 29 w 721"/>
                <a:gd name="T39" fmla="*/ 291 h 359"/>
                <a:gd name="T40" fmla="*/ 29 w 721"/>
                <a:gd name="T41" fmla="*/ 291 h 359"/>
                <a:gd name="T42" fmla="*/ 33 w 721"/>
                <a:gd name="T43" fmla="*/ 306 h 359"/>
                <a:gd name="T44" fmla="*/ 40 w 721"/>
                <a:gd name="T45" fmla="*/ 320 h 359"/>
                <a:gd name="T46" fmla="*/ 49 w 721"/>
                <a:gd name="T47" fmla="*/ 332 h 359"/>
                <a:gd name="T48" fmla="*/ 61 w 721"/>
                <a:gd name="T49" fmla="*/ 343 h 359"/>
                <a:gd name="T50" fmla="*/ 61 w 721"/>
                <a:gd name="T51" fmla="*/ 343 h 359"/>
                <a:gd name="T52" fmla="*/ 72 w 721"/>
                <a:gd name="T53" fmla="*/ 349 h 359"/>
                <a:gd name="T54" fmla="*/ 84 w 721"/>
                <a:gd name="T55" fmla="*/ 355 h 359"/>
                <a:gd name="T56" fmla="*/ 97 w 721"/>
                <a:gd name="T57" fmla="*/ 358 h 359"/>
                <a:gd name="T58" fmla="*/ 109 w 721"/>
                <a:gd name="T59" fmla="*/ 359 h 359"/>
                <a:gd name="T60" fmla="*/ 109 w 721"/>
                <a:gd name="T61" fmla="*/ 359 h 359"/>
                <a:gd name="T62" fmla="*/ 121 w 721"/>
                <a:gd name="T63" fmla="*/ 358 h 359"/>
                <a:gd name="T64" fmla="*/ 653 w 721"/>
                <a:gd name="T65" fmla="*/ 272 h 359"/>
                <a:gd name="T66" fmla="*/ 653 w 721"/>
                <a:gd name="T67" fmla="*/ 272 h 359"/>
                <a:gd name="T68" fmla="*/ 661 w 721"/>
                <a:gd name="T69" fmla="*/ 271 h 359"/>
                <a:gd name="T70" fmla="*/ 668 w 721"/>
                <a:gd name="T71" fmla="*/ 268 h 359"/>
                <a:gd name="T72" fmla="*/ 683 w 721"/>
                <a:gd name="T73" fmla="*/ 261 h 359"/>
                <a:gd name="T74" fmla="*/ 695 w 721"/>
                <a:gd name="T75" fmla="*/ 252 h 359"/>
                <a:gd name="T76" fmla="*/ 705 w 721"/>
                <a:gd name="T77" fmla="*/ 241 h 359"/>
                <a:gd name="T78" fmla="*/ 713 w 721"/>
                <a:gd name="T79" fmla="*/ 228 h 359"/>
                <a:gd name="T80" fmla="*/ 718 w 721"/>
                <a:gd name="T81" fmla="*/ 213 h 359"/>
                <a:gd name="T82" fmla="*/ 721 w 721"/>
                <a:gd name="T83" fmla="*/ 198 h 359"/>
                <a:gd name="T84" fmla="*/ 721 w 721"/>
                <a:gd name="T85" fmla="*/ 190 h 359"/>
                <a:gd name="T86" fmla="*/ 720 w 721"/>
                <a:gd name="T87" fmla="*/ 181 h 359"/>
                <a:gd name="T88" fmla="*/ 691 w 721"/>
                <a:gd name="T89" fmla="*/ 0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21" h="359">
                  <a:moveTo>
                    <a:pt x="691" y="0"/>
                  </a:moveTo>
                  <a:lnTo>
                    <a:pt x="691" y="0"/>
                  </a:lnTo>
                  <a:lnTo>
                    <a:pt x="622" y="20"/>
                  </a:lnTo>
                  <a:lnTo>
                    <a:pt x="650" y="192"/>
                  </a:lnTo>
                  <a:lnTo>
                    <a:pt x="650" y="192"/>
                  </a:lnTo>
                  <a:lnTo>
                    <a:pt x="650" y="196"/>
                  </a:lnTo>
                  <a:lnTo>
                    <a:pt x="648" y="199"/>
                  </a:lnTo>
                  <a:lnTo>
                    <a:pt x="645" y="202"/>
                  </a:lnTo>
                  <a:lnTo>
                    <a:pt x="642" y="203"/>
                  </a:lnTo>
                  <a:lnTo>
                    <a:pt x="110" y="287"/>
                  </a:lnTo>
                  <a:lnTo>
                    <a:pt x="110" y="287"/>
                  </a:lnTo>
                  <a:lnTo>
                    <a:pt x="106" y="287"/>
                  </a:lnTo>
                  <a:lnTo>
                    <a:pt x="103" y="286"/>
                  </a:lnTo>
                  <a:lnTo>
                    <a:pt x="103" y="286"/>
                  </a:lnTo>
                  <a:lnTo>
                    <a:pt x="101" y="283"/>
                  </a:lnTo>
                  <a:lnTo>
                    <a:pt x="99" y="279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0" y="111"/>
                  </a:lnTo>
                  <a:lnTo>
                    <a:pt x="29" y="291"/>
                  </a:lnTo>
                  <a:lnTo>
                    <a:pt x="29" y="291"/>
                  </a:lnTo>
                  <a:lnTo>
                    <a:pt x="33" y="306"/>
                  </a:lnTo>
                  <a:lnTo>
                    <a:pt x="40" y="320"/>
                  </a:lnTo>
                  <a:lnTo>
                    <a:pt x="49" y="332"/>
                  </a:lnTo>
                  <a:lnTo>
                    <a:pt x="61" y="343"/>
                  </a:lnTo>
                  <a:lnTo>
                    <a:pt x="61" y="343"/>
                  </a:lnTo>
                  <a:lnTo>
                    <a:pt x="72" y="349"/>
                  </a:lnTo>
                  <a:lnTo>
                    <a:pt x="84" y="355"/>
                  </a:lnTo>
                  <a:lnTo>
                    <a:pt x="97" y="358"/>
                  </a:lnTo>
                  <a:lnTo>
                    <a:pt x="109" y="359"/>
                  </a:lnTo>
                  <a:lnTo>
                    <a:pt x="109" y="359"/>
                  </a:lnTo>
                  <a:lnTo>
                    <a:pt x="121" y="358"/>
                  </a:lnTo>
                  <a:lnTo>
                    <a:pt x="653" y="272"/>
                  </a:lnTo>
                  <a:lnTo>
                    <a:pt x="653" y="272"/>
                  </a:lnTo>
                  <a:lnTo>
                    <a:pt x="661" y="271"/>
                  </a:lnTo>
                  <a:lnTo>
                    <a:pt x="668" y="268"/>
                  </a:lnTo>
                  <a:lnTo>
                    <a:pt x="683" y="261"/>
                  </a:lnTo>
                  <a:lnTo>
                    <a:pt x="695" y="252"/>
                  </a:lnTo>
                  <a:lnTo>
                    <a:pt x="705" y="241"/>
                  </a:lnTo>
                  <a:lnTo>
                    <a:pt x="713" y="228"/>
                  </a:lnTo>
                  <a:lnTo>
                    <a:pt x="718" y="213"/>
                  </a:lnTo>
                  <a:lnTo>
                    <a:pt x="721" y="198"/>
                  </a:lnTo>
                  <a:lnTo>
                    <a:pt x="721" y="190"/>
                  </a:lnTo>
                  <a:lnTo>
                    <a:pt x="720" y="181"/>
                  </a:lnTo>
                  <a:lnTo>
                    <a:pt x="691" y="0"/>
                  </a:lnTo>
                  <a:close/>
                </a:path>
              </a:pathLst>
            </a:custGeom>
            <a:solidFill>
              <a:srgbClr val="004C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72">
              <a:extLst>
                <a:ext uri="{FF2B5EF4-FFF2-40B4-BE49-F238E27FC236}">
                  <a16:creationId xmlns:a16="http://schemas.microsoft.com/office/drawing/2014/main" id="{5D9ECD67-F0DD-141A-35E1-60BAB5189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5176" y="1152525"/>
              <a:ext cx="63500" cy="46038"/>
            </a:xfrm>
            <a:custGeom>
              <a:avLst/>
              <a:gdLst>
                <a:gd name="T0" fmla="*/ 12 w 118"/>
                <a:gd name="T1" fmla="*/ 87 h 87"/>
                <a:gd name="T2" fmla="*/ 0 w 118"/>
                <a:gd name="T3" fmla="*/ 16 h 87"/>
                <a:gd name="T4" fmla="*/ 107 w 118"/>
                <a:gd name="T5" fmla="*/ 0 h 87"/>
                <a:gd name="T6" fmla="*/ 118 w 118"/>
                <a:gd name="T7" fmla="*/ 69 h 87"/>
                <a:gd name="T8" fmla="*/ 12 w 118"/>
                <a:gd name="T9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87">
                  <a:moveTo>
                    <a:pt x="12" y="87"/>
                  </a:moveTo>
                  <a:lnTo>
                    <a:pt x="0" y="16"/>
                  </a:lnTo>
                  <a:lnTo>
                    <a:pt x="107" y="0"/>
                  </a:lnTo>
                  <a:lnTo>
                    <a:pt x="118" y="69"/>
                  </a:lnTo>
                  <a:lnTo>
                    <a:pt x="12" y="87"/>
                  </a:lnTo>
                  <a:close/>
                </a:path>
              </a:pathLst>
            </a:custGeom>
            <a:solidFill>
              <a:srgbClr val="F7F7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0EAB98A-99AF-0E9F-1FA3-D794D6283B92}"/>
              </a:ext>
            </a:extLst>
          </p:cNvPr>
          <p:cNvGrpSpPr/>
          <p:nvPr/>
        </p:nvGrpSpPr>
        <p:grpSpPr>
          <a:xfrm>
            <a:off x="7529502" y="5056590"/>
            <a:ext cx="869821" cy="907454"/>
            <a:chOff x="7478713" y="838200"/>
            <a:chExt cx="420688" cy="463550"/>
          </a:xfrm>
        </p:grpSpPr>
        <p:sp>
          <p:nvSpPr>
            <p:cNvPr id="32" name="Freeform 58">
              <a:extLst>
                <a:ext uri="{FF2B5EF4-FFF2-40B4-BE49-F238E27FC236}">
                  <a16:creationId xmlns:a16="http://schemas.microsoft.com/office/drawing/2014/main" id="{2EACC409-F2F7-0851-828B-EB4997886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0013" y="920750"/>
              <a:ext cx="93663" cy="79375"/>
            </a:xfrm>
            <a:custGeom>
              <a:avLst/>
              <a:gdLst>
                <a:gd name="T0" fmla="*/ 137 w 176"/>
                <a:gd name="T1" fmla="*/ 151 h 151"/>
                <a:gd name="T2" fmla="*/ 0 w 176"/>
                <a:gd name="T3" fmla="*/ 58 h 151"/>
                <a:gd name="T4" fmla="*/ 41 w 176"/>
                <a:gd name="T5" fmla="*/ 0 h 151"/>
                <a:gd name="T6" fmla="*/ 176 w 176"/>
                <a:gd name="T7" fmla="*/ 95 h 151"/>
                <a:gd name="T8" fmla="*/ 137 w 176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151">
                  <a:moveTo>
                    <a:pt x="137" y="151"/>
                  </a:moveTo>
                  <a:lnTo>
                    <a:pt x="0" y="58"/>
                  </a:lnTo>
                  <a:lnTo>
                    <a:pt x="41" y="0"/>
                  </a:lnTo>
                  <a:lnTo>
                    <a:pt x="176" y="95"/>
                  </a:lnTo>
                  <a:lnTo>
                    <a:pt x="137" y="151"/>
                  </a:lnTo>
                  <a:close/>
                </a:path>
              </a:pathLst>
            </a:custGeom>
            <a:solidFill>
              <a:srgbClr val="F7F7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59">
              <a:extLst>
                <a:ext uri="{FF2B5EF4-FFF2-40B4-BE49-F238E27FC236}">
                  <a16:creationId xmlns:a16="http://schemas.microsoft.com/office/drawing/2014/main" id="{6C90931E-601A-6068-7872-514A806947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838200"/>
              <a:ext cx="420688" cy="463550"/>
            </a:xfrm>
            <a:custGeom>
              <a:avLst/>
              <a:gdLst>
                <a:gd name="T0" fmla="*/ 749 w 794"/>
                <a:gd name="T1" fmla="*/ 428 h 875"/>
                <a:gd name="T2" fmla="*/ 748 w 794"/>
                <a:gd name="T3" fmla="*/ 408 h 875"/>
                <a:gd name="T4" fmla="*/ 749 w 794"/>
                <a:gd name="T5" fmla="*/ 386 h 875"/>
                <a:gd name="T6" fmla="*/ 756 w 794"/>
                <a:gd name="T7" fmla="*/ 367 h 875"/>
                <a:gd name="T8" fmla="*/ 767 w 794"/>
                <a:gd name="T9" fmla="*/ 348 h 875"/>
                <a:gd name="T10" fmla="*/ 709 w 794"/>
                <a:gd name="T11" fmla="*/ 307 h 875"/>
                <a:gd name="T12" fmla="*/ 695 w 794"/>
                <a:gd name="T13" fmla="*/ 324 h 875"/>
                <a:gd name="T14" fmla="*/ 679 w 794"/>
                <a:gd name="T15" fmla="*/ 337 h 875"/>
                <a:gd name="T16" fmla="*/ 660 w 794"/>
                <a:gd name="T17" fmla="*/ 347 h 875"/>
                <a:gd name="T18" fmla="*/ 640 w 794"/>
                <a:gd name="T19" fmla="*/ 352 h 875"/>
                <a:gd name="T20" fmla="*/ 629 w 794"/>
                <a:gd name="T21" fmla="*/ 355 h 875"/>
                <a:gd name="T22" fmla="*/ 607 w 794"/>
                <a:gd name="T23" fmla="*/ 353 h 875"/>
                <a:gd name="T24" fmla="*/ 587 w 794"/>
                <a:gd name="T25" fmla="*/ 349 h 875"/>
                <a:gd name="T26" fmla="*/ 568 w 794"/>
                <a:gd name="T27" fmla="*/ 341 h 875"/>
                <a:gd name="T28" fmla="*/ 519 w 794"/>
                <a:gd name="T29" fmla="*/ 394 h 875"/>
                <a:gd name="T30" fmla="*/ 530 w 794"/>
                <a:gd name="T31" fmla="*/ 401 h 875"/>
                <a:gd name="T32" fmla="*/ 554 w 794"/>
                <a:gd name="T33" fmla="*/ 413 h 875"/>
                <a:gd name="T34" fmla="*/ 580 w 794"/>
                <a:gd name="T35" fmla="*/ 421 h 875"/>
                <a:gd name="T36" fmla="*/ 606 w 794"/>
                <a:gd name="T37" fmla="*/ 424 h 875"/>
                <a:gd name="T38" fmla="*/ 619 w 794"/>
                <a:gd name="T39" fmla="*/ 425 h 875"/>
                <a:gd name="T40" fmla="*/ 369 w 794"/>
                <a:gd name="T41" fmla="*/ 803 h 875"/>
                <a:gd name="T42" fmla="*/ 367 w 794"/>
                <a:gd name="T43" fmla="*/ 804 h 875"/>
                <a:gd name="T44" fmla="*/ 366 w 794"/>
                <a:gd name="T45" fmla="*/ 803 h 875"/>
                <a:gd name="T46" fmla="*/ 72 w 794"/>
                <a:gd name="T47" fmla="*/ 600 h 875"/>
                <a:gd name="T48" fmla="*/ 72 w 794"/>
                <a:gd name="T49" fmla="*/ 599 h 875"/>
                <a:gd name="T50" fmla="*/ 436 w 794"/>
                <a:gd name="T51" fmla="*/ 70 h 875"/>
                <a:gd name="T52" fmla="*/ 438 w 794"/>
                <a:gd name="T53" fmla="*/ 70 h 875"/>
                <a:gd name="T54" fmla="*/ 687 w 794"/>
                <a:gd name="T55" fmla="*/ 242 h 875"/>
                <a:gd name="T56" fmla="*/ 478 w 794"/>
                <a:gd name="T57" fmla="*/ 12 h 875"/>
                <a:gd name="T58" fmla="*/ 466 w 794"/>
                <a:gd name="T59" fmla="*/ 5 h 875"/>
                <a:gd name="T60" fmla="*/ 439 w 794"/>
                <a:gd name="T61" fmla="*/ 0 h 875"/>
                <a:gd name="T62" fmla="*/ 424 w 794"/>
                <a:gd name="T63" fmla="*/ 1 h 875"/>
                <a:gd name="T64" fmla="*/ 399 w 794"/>
                <a:gd name="T65" fmla="*/ 11 h 875"/>
                <a:gd name="T66" fmla="*/ 378 w 794"/>
                <a:gd name="T67" fmla="*/ 31 h 875"/>
                <a:gd name="T68" fmla="*/ 14 w 794"/>
                <a:gd name="T69" fmla="*/ 558 h 875"/>
                <a:gd name="T70" fmla="*/ 2 w 794"/>
                <a:gd name="T71" fmla="*/ 584 h 875"/>
                <a:gd name="T72" fmla="*/ 2 w 794"/>
                <a:gd name="T73" fmla="*/ 612 h 875"/>
                <a:gd name="T74" fmla="*/ 13 w 794"/>
                <a:gd name="T75" fmla="*/ 638 h 875"/>
                <a:gd name="T76" fmla="*/ 32 w 794"/>
                <a:gd name="T77" fmla="*/ 658 h 875"/>
                <a:gd name="T78" fmla="*/ 325 w 794"/>
                <a:gd name="T79" fmla="*/ 861 h 875"/>
                <a:gd name="T80" fmla="*/ 344 w 794"/>
                <a:gd name="T81" fmla="*/ 871 h 875"/>
                <a:gd name="T82" fmla="*/ 366 w 794"/>
                <a:gd name="T83" fmla="*/ 875 h 875"/>
                <a:gd name="T84" fmla="*/ 380 w 794"/>
                <a:gd name="T85" fmla="*/ 874 h 875"/>
                <a:gd name="T86" fmla="*/ 393 w 794"/>
                <a:gd name="T87" fmla="*/ 870 h 875"/>
                <a:gd name="T88" fmla="*/ 416 w 794"/>
                <a:gd name="T89" fmla="*/ 855 h 875"/>
                <a:gd name="T90" fmla="*/ 687 w 794"/>
                <a:gd name="T91" fmla="*/ 466 h 875"/>
                <a:gd name="T92" fmla="*/ 691 w 794"/>
                <a:gd name="T93" fmla="*/ 479 h 875"/>
                <a:gd name="T94" fmla="*/ 705 w 794"/>
                <a:gd name="T95" fmla="*/ 505 h 875"/>
                <a:gd name="T96" fmla="*/ 722 w 794"/>
                <a:gd name="T97" fmla="*/ 527 h 875"/>
                <a:gd name="T98" fmla="*/ 743 w 794"/>
                <a:gd name="T99" fmla="*/ 547 h 875"/>
                <a:gd name="T100" fmla="*/ 794 w 794"/>
                <a:gd name="T101" fmla="*/ 497 h 875"/>
                <a:gd name="T102" fmla="*/ 786 w 794"/>
                <a:gd name="T103" fmla="*/ 492 h 875"/>
                <a:gd name="T104" fmla="*/ 771 w 794"/>
                <a:gd name="T105" fmla="*/ 475 h 875"/>
                <a:gd name="T106" fmla="*/ 759 w 794"/>
                <a:gd name="T107" fmla="*/ 458 h 875"/>
                <a:gd name="T108" fmla="*/ 752 w 794"/>
                <a:gd name="T109" fmla="*/ 439 h 875"/>
                <a:gd name="T110" fmla="*/ 749 w 794"/>
                <a:gd name="T111" fmla="*/ 428 h 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94" h="875">
                  <a:moveTo>
                    <a:pt x="749" y="428"/>
                  </a:moveTo>
                  <a:lnTo>
                    <a:pt x="749" y="428"/>
                  </a:lnTo>
                  <a:lnTo>
                    <a:pt x="748" y="418"/>
                  </a:lnTo>
                  <a:lnTo>
                    <a:pt x="748" y="408"/>
                  </a:lnTo>
                  <a:lnTo>
                    <a:pt x="748" y="397"/>
                  </a:lnTo>
                  <a:lnTo>
                    <a:pt x="749" y="386"/>
                  </a:lnTo>
                  <a:lnTo>
                    <a:pt x="752" y="377"/>
                  </a:lnTo>
                  <a:lnTo>
                    <a:pt x="756" y="367"/>
                  </a:lnTo>
                  <a:lnTo>
                    <a:pt x="760" y="358"/>
                  </a:lnTo>
                  <a:lnTo>
                    <a:pt x="767" y="348"/>
                  </a:lnTo>
                  <a:lnTo>
                    <a:pt x="709" y="307"/>
                  </a:lnTo>
                  <a:lnTo>
                    <a:pt x="709" y="307"/>
                  </a:lnTo>
                  <a:lnTo>
                    <a:pt x="702" y="317"/>
                  </a:lnTo>
                  <a:lnTo>
                    <a:pt x="695" y="324"/>
                  </a:lnTo>
                  <a:lnTo>
                    <a:pt x="687" y="332"/>
                  </a:lnTo>
                  <a:lnTo>
                    <a:pt x="679" y="337"/>
                  </a:lnTo>
                  <a:lnTo>
                    <a:pt x="669" y="343"/>
                  </a:lnTo>
                  <a:lnTo>
                    <a:pt x="660" y="347"/>
                  </a:lnTo>
                  <a:lnTo>
                    <a:pt x="649" y="351"/>
                  </a:lnTo>
                  <a:lnTo>
                    <a:pt x="640" y="352"/>
                  </a:lnTo>
                  <a:lnTo>
                    <a:pt x="640" y="352"/>
                  </a:lnTo>
                  <a:lnTo>
                    <a:pt x="629" y="355"/>
                  </a:lnTo>
                  <a:lnTo>
                    <a:pt x="618" y="355"/>
                  </a:lnTo>
                  <a:lnTo>
                    <a:pt x="607" y="353"/>
                  </a:lnTo>
                  <a:lnTo>
                    <a:pt x="598" y="352"/>
                  </a:lnTo>
                  <a:lnTo>
                    <a:pt x="587" y="349"/>
                  </a:lnTo>
                  <a:lnTo>
                    <a:pt x="577" y="345"/>
                  </a:lnTo>
                  <a:lnTo>
                    <a:pt x="568" y="341"/>
                  </a:lnTo>
                  <a:lnTo>
                    <a:pt x="558" y="336"/>
                  </a:lnTo>
                  <a:lnTo>
                    <a:pt x="519" y="394"/>
                  </a:lnTo>
                  <a:lnTo>
                    <a:pt x="519" y="394"/>
                  </a:lnTo>
                  <a:lnTo>
                    <a:pt x="530" y="401"/>
                  </a:lnTo>
                  <a:lnTo>
                    <a:pt x="542" y="408"/>
                  </a:lnTo>
                  <a:lnTo>
                    <a:pt x="554" y="413"/>
                  </a:lnTo>
                  <a:lnTo>
                    <a:pt x="566" y="417"/>
                  </a:lnTo>
                  <a:lnTo>
                    <a:pt x="580" y="421"/>
                  </a:lnTo>
                  <a:lnTo>
                    <a:pt x="594" y="423"/>
                  </a:lnTo>
                  <a:lnTo>
                    <a:pt x="606" y="424"/>
                  </a:lnTo>
                  <a:lnTo>
                    <a:pt x="619" y="425"/>
                  </a:lnTo>
                  <a:lnTo>
                    <a:pt x="619" y="425"/>
                  </a:lnTo>
                  <a:lnTo>
                    <a:pt x="630" y="425"/>
                  </a:lnTo>
                  <a:lnTo>
                    <a:pt x="369" y="803"/>
                  </a:lnTo>
                  <a:lnTo>
                    <a:pt x="369" y="803"/>
                  </a:lnTo>
                  <a:lnTo>
                    <a:pt x="367" y="804"/>
                  </a:lnTo>
                  <a:lnTo>
                    <a:pt x="367" y="804"/>
                  </a:lnTo>
                  <a:lnTo>
                    <a:pt x="366" y="803"/>
                  </a:lnTo>
                  <a:lnTo>
                    <a:pt x="72" y="600"/>
                  </a:lnTo>
                  <a:lnTo>
                    <a:pt x="72" y="600"/>
                  </a:lnTo>
                  <a:lnTo>
                    <a:pt x="71" y="600"/>
                  </a:lnTo>
                  <a:lnTo>
                    <a:pt x="72" y="599"/>
                  </a:lnTo>
                  <a:lnTo>
                    <a:pt x="436" y="70"/>
                  </a:lnTo>
                  <a:lnTo>
                    <a:pt x="436" y="70"/>
                  </a:lnTo>
                  <a:lnTo>
                    <a:pt x="438" y="70"/>
                  </a:lnTo>
                  <a:lnTo>
                    <a:pt x="438" y="70"/>
                  </a:lnTo>
                  <a:lnTo>
                    <a:pt x="439" y="70"/>
                  </a:lnTo>
                  <a:lnTo>
                    <a:pt x="687" y="242"/>
                  </a:lnTo>
                  <a:lnTo>
                    <a:pt x="728" y="184"/>
                  </a:lnTo>
                  <a:lnTo>
                    <a:pt x="478" y="12"/>
                  </a:lnTo>
                  <a:lnTo>
                    <a:pt x="478" y="12"/>
                  </a:lnTo>
                  <a:lnTo>
                    <a:pt x="466" y="5"/>
                  </a:lnTo>
                  <a:lnTo>
                    <a:pt x="453" y="1"/>
                  </a:lnTo>
                  <a:lnTo>
                    <a:pt x="439" y="0"/>
                  </a:lnTo>
                  <a:lnTo>
                    <a:pt x="424" y="1"/>
                  </a:lnTo>
                  <a:lnTo>
                    <a:pt x="424" y="1"/>
                  </a:lnTo>
                  <a:lnTo>
                    <a:pt x="411" y="5"/>
                  </a:lnTo>
                  <a:lnTo>
                    <a:pt x="399" y="11"/>
                  </a:lnTo>
                  <a:lnTo>
                    <a:pt x="388" y="20"/>
                  </a:lnTo>
                  <a:lnTo>
                    <a:pt x="378" y="31"/>
                  </a:lnTo>
                  <a:lnTo>
                    <a:pt x="14" y="558"/>
                  </a:lnTo>
                  <a:lnTo>
                    <a:pt x="14" y="558"/>
                  </a:lnTo>
                  <a:lnTo>
                    <a:pt x="7" y="570"/>
                  </a:lnTo>
                  <a:lnTo>
                    <a:pt x="2" y="584"/>
                  </a:lnTo>
                  <a:lnTo>
                    <a:pt x="0" y="599"/>
                  </a:lnTo>
                  <a:lnTo>
                    <a:pt x="2" y="612"/>
                  </a:lnTo>
                  <a:lnTo>
                    <a:pt x="6" y="626"/>
                  </a:lnTo>
                  <a:lnTo>
                    <a:pt x="13" y="638"/>
                  </a:lnTo>
                  <a:lnTo>
                    <a:pt x="21" y="649"/>
                  </a:lnTo>
                  <a:lnTo>
                    <a:pt x="32" y="658"/>
                  </a:lnTo>
                  <a:lnTo>
                    <a:pt x="325" y="861"/>
                  </a:lnTo>
                  <a:lnTo>
                    <a:pt x="325" y="861"/>
                  </a:lnTo>
                  <a:lnTo>
                    <a:pt x="335" y="867"/>
                  </a:lnTo>
                  <a:lnTo>
                    <a:pt x="344" y="871"/>
                  </a:lnTo>
                  <a:lnTo>
                    <a:pt x="355" y="874"/>
                  </a:lnTo>
                  <a:lnTo>
                    <a:pt x="366" y="875"/>
                  </a:lnTo>
                  <a:lnTo>
                    <a:pt x="366" y="875"/>
                  </a:lnTo>
                  <a:lnTo>
                    <a:pt x="380" y="874"/>
                  </a:lnTo>
                  <a:lnTo>
                    <a:pt x="380" y="874"/>
                  </a:lnTo>
                  <a:lnTo>
                    <a:pt x="393" y="870"/>
                  </a:lnTo>
                  <a:lnTo>
                    <a:pt x="405" y="863"/>
                  </a:lnTo>
                  <a:lnTo>
                    <a:pt x="416" y="855"/>
                  </a:lnTo>
                  <a:lnTo>
                    <a:pt x="426" y="844"/>
                  </a:lnTo>
                  <a:lnTo>
                    <a:pt x="687" y="466"/>
                  </a:lnTo>
                  <a:lnTo>
                    <a:pt x="687" y="466"/>
                  </a:lnTo>
                  <a:lnTo>
                    <a:pt x="691" y="479"/>
                  </a:lnTo>
                  <a:lnTo>
                    <a:pt x="698" y="493"/>
                  </a:lnTo>
                  <a:lnTo>
                    <a:pt x="705" y="505"/>
                  </a:lnTo>
                  <a:lnTo>
                    <a:pt x="713" y="516"/>
                  </a:lnTo>
                  <a:lnTo>
                    <a:pt x="722" y="527"/>
                  </a:lnTo>
                  <a:lnTo>
                    <a:pt x="732" y="538"/>
                  </a:lnTo>
                  <a:lnTo>
                    <a:pt x="743" y="547"/>
                  </a:lnTo>
                  <a:lnTo>
                    <a:pt x="753" y="555"/>
                  </a:lnTo>
                  <a:lnTo>
                    <a:pt x="794" y="497"/>
                  </a:lnTo>
                  <a:lnTo>
                    <a:pt x="794" y="497"/>
                  </a:lnTo>
                  <a:lnTo>
                    <a:pt x="786" y="492"/>
                  </a:lnTo>
                  <a:lnTo>
                    <a:pt x="778" y="484"/>
                  </a:lnTo>
                  <a:lnTo>
                    <a:pt x="771" y="475"/>
                  </a:lnTo>
                  <a:lnTo>
                    <a:pt x="764" y="467"/>
                  </a:lnTo>
                  <a:lnTo>
                    <a:pt x="759" y="458"/>
                  </a:lnTo>
                  <a:lnTo>
                    <a:pt x="755" y="448"/>
                  </a:lnTo>
                  <a:lnTo>
                    <a:pt x="752" y="439"/>
                  </a:lnTo>
                  <a:lnTo>
                    <a:pt x="749" y="428"/>
                  </a:lnTo>
                  <a:lnTo>
                    <a:pt x="749" y="428"/>
                  </a:lnTo>
                  <a:close/>
                </a:path>
              </a:pathLst>
            </a:custGeom>
            <a:solidFill>
              <a:srgbClr val="004C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60">
              <a:extLst>
                <a:ext uri="{FF2B5EF4-FFF2-40B4-BE49-F238E27FC236}">
                  <a16:creationId xmlns:a16="http://schemas.microsoft.com/office/drawing/2014/main" id="{A8E4697B-AC55-6B56-7D89-19637A076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4276" y="1100138"/>
              <a:ext cx="177800" cy="138113"/>
            </a:xfrm>
            <a:custGeom>
              <a:avLst/>
              <a:gdLst>
                <a:gd name="T0" fmla="*/ 41 w 338"/>
                <a:gd name="T1" fmla="*/ 0 h 263"/>
                <a:gd name="T2" fmla="*/ 0 w 338"/>
                <a:gd name="T3" fmla="*/ 59 h 263"/>
                <a:gd name="T4" fmla="*/ 297 w 338"/>
                <a:gd name="T5" fmla="*/ 263 h 263"/>
                <a:gd name="T6" fmla="*/ 338 w 338"/>
                <a:gd name="T7" fmla="*/ 205 h 263"/>
                <a:gd name="T8" fmla="*/ 41 w 338"/>
                <a:gd name="T9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263">
                  <a:moveTo>
                    <a:pt x="41" y="0"/>
                  </a:moveTo>
                  <a:lnTo>
                    <a:pt x="0" y="59"/>
                  </a:lnTo>
                  <a:lnTo>
                    <a:pt x="297" y="263"/>
                  </a:lnTo>
                  <a:lnTo>
                    <a:pt x="338" y="20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7F7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A64A36-47E6-3F7E-2B78-782232B76A0F}"/>
              </a:ext>
            </a:extLst>
          </p:cNvPr>
          <p:cNvGrpSpPr/>
          <p:nvPr/>
        </p:nvGrpSpPr>
        <p:grpSpPr>
          <a:xfrm>
            <a:off x="7548719" y="1865592"/>
            <a:ext cx="783148" cy="823321"/>
            <a:chOff x="4314826" y="3201988"/>
            <a:chExt cx="376238" cy="403225"/>
          </a:xfrm>
        </p:grpSpPr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6D84758A-7D5B-0E55-79EA-E761B2F465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4826" y="3201988"/>
              <a:ext cx="273050" cy="403225"/>
            </a:xfrm>
            <a:custGeom>
              <a:avLst/>
              <a:gdLst>
                <a:gd name="T0" fmla="*/ 445 w 515"/>
                <a:gd name="T1" fmla="*/ 680 h 760"/>
                <a:gd name="T2" fmla="*/ 445 w 515"/>
                <a:gd name="T3" fmla="*/ 683 h 760"/>
                <a:gd name="T4" fmla="*/ 439 w 515"/>
                <a:gd name="T5" fmla="*/ 688 h 760"/>
                <a:gd name="T6" fmla="*/ 80 w 515"/>
                <a:gd name="T7" fmla="*/ 689 h 760"/>
                <a:gd name="T8" fmla="*/ 76 w 515"/>
                <a:gd name="T9" fmla="*/ 688 h 760"/>
                <a:gd name="T10" fmla="*/ 72 w 515"/>
                <a:gd name="T11" fmla="*/ 683 h 760"/>
                <a:gd name="T12" fmla="*/ 71 w 515"/>
                <a:gd name="T13" fmla="*/ 80 h 760"/>
                <a:gd name="T14" fmla="*/ 72 w 515"/>
                <a:gd name="T15" fmla="*/ 76 h 760"/>
                <a:gd name="T16" fmla="*/ 76 w 515"/>
                <a:gd name="T17" fmla="*/ 70 h 760"/>
                <a:gd name="T18" fmla="*/ 435 w 515"/>
                <a:gd name="T19" fmla="*/ 70 h 760"/>
                <a:gd name="T20" fmla="*/ 439 w 515"/>
                <a:gd name="T21" fmla="*/ 70 h 760"/>
                <a:gd name="T22" fmla="*/ 445 w 515"/>
                <a:gd name="T23" fmla="*/ 76 h 760"/>
                <a:gd name="T24" fmla="*/ 445 w 515"/>
                <a:gd name="T25" fmla="*/ 251 h 760"/>
                <a:gd name="T26" fmla="*/ 480 w 515"/>
                <a:gd name="T27" fmla="*/ 237 h 760"/>
                <a:gd name="T28" fmla="*/ 515 w 515"/>
                <a:gd name="T29" fmla="*/ 80 h 760"/>
                <a:gd name="T30" fmla="*/ 515 w 515"/>
                <a:gd name="T31" fmla="*/ 72 h 760"/>
                <a:gd name="T32" fmla="*/ 508 w 515"/>
                <a:gd name="T33" fmla="*/ 49 h 760"/>
                <a:gd name="T34" fmla="*/ 492 w 515"/>
                <a:gd name="T35" fmla="*/ 23 h 760"/>
                <a:gd name="T36" fmla="*/ 466 w 515"/>
                <a:gd name="T37" fmla="*/ 5 h 760"/>
                <a:gd name="T38" fmla="*/ 443 w 515"/>
                <a:gd name="T39" fmla="*/ 0 h 760"/>
                <a:gd name="T40" fmla="*/ 80 w 515"/>
                <a:gd name="T41" fmla="*/ 0 h 760"/>
                <a:gd name="T42" fmla="*/ 72 w 515"/>
                <a:gd name="T43" fmla="*/ 0 h 760"/>
                <a:gd name="T44" fmla="*/ 49 w 515"/>
                <a:gd name="T45" fmla="*/ 5 h 760"/>
                <a:gd name="T46" fmla="*/ 23 w 515"/>
                <a:gd name="T47" fmla="*/ 23 h 760"/>
                <a:gd name="T48" fmla="*/ 7 w 515"/>
                <a:gd name="T49" fmla="*/ 49 h 760"/>
                <a:gd name="T50" fmla="*/ 0 w 515"/>
                <a:gd name="T51" fmla="*/ 72 h 760"/>
                <a:gd name="T52" fmla="*/ 0 w 515"/>
                <a:gd name="T53" fmla="*/ 680 h 760"/>
                <a:gd name="T54" fmla="*/ 0 w 515"/>
                <a:gd name="T55" fmla="*/ 688 h 760"/>
                <a:gd name="T56" fmla="*/ 7 w 515"/>
                <a:gd name="T57" fmla="*/ 711 h 760"/>
                <a:gd name="T58" fmla="*/ 23 w 515"/>
                <a:gd name="T59" fmla="*/ 735 h 760"/>
                <a:gd name="T60" fmla="*/ 49 w 515"/>
                <a:gd name="T61" fmla="*/ 753 h 760"/>
                <a:gd name="T62" fmla="*/ 72 w 515"/>
                <a:gd name="T63" fmla="*/ 760 h 760"/>
                <a:gd name="T64" fmla="*/ 435 w 515"/>
                <a:gd name="T65" fmla="*/ 760 h 760"/>
                <a:gd name="T66" fmla="*/ 443 w 515"/>
                <a:gd name="T67" fmla="*/ 760 h 760"/>
                <a:gd name="T68" fmla="*/ 466 w 515"/>
                <a:gd name="T69" fmla="*/ 753 h 760"/>
                <a:gd name="T70" fmla="*/ 492 w 515"/>
                <a:gd name="T71" fmla="*/ 735 h 760"/>
                <a:gd name="T72" fmla="*/ 508 w 515"/>
                <a:gd name="T73" fmla="*/ 711 h 760"/>
                <a:gd name="T74" fmla="*/ 515 w 515"/>
                <a:gd name="T75" fmla="*/ 688 h 760"/>
                <a:gd name="T76" fmla="*/ 515 w 515"/>
                <a:gd name="T77" fmla="*/ 368 h 760"/>
                <a:gd name="T78" fmla="*/ 496 w 515"/>
                <a:gd name="T79" fmla="*/ 377 h 760"/>
                <a:gd name="T80" fmla="*/ 461 w 515"/>
                <a:gd name="T81" fmla="*/ 394 h 760"/>
                <a:gd name="T82" fmla="*/ 445 w 515"/>
                <a:gd name="T83" fmla="*/ 405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5" h="760">
                  <a:moveTo>
                    <a:pt x="445" y="405"/>
                  </a:moveTo>
                  <a:lnTo>
                    <a:pt x="445" y="680"/>
                  </a:lnTo>
                  <a:lnTo>
                    <a:pt x="445" y="680"/>
                  </a:lnTo>
                  <a:lnTo>
                    <a:pt x="445" y="683"/>
                  </a:lnTo>
                  <a:lnTo>
                    <a:pt x="442" y="687"/>
                  </a:lnTo>
                  <a:lnTo>
                    <a:pt x="439" y="688"/>
                  </a:lnTo>
                  <a:lnTo>
                    <a:pt x="435" y="689"/>
                  </a:lnTo>
                  <a:lnTo>
                    <a:pt x="80" y="689"/>
                  </a:lnTo>
                  <a:lnTo>
                    <a:pt x="80" y="689"/>
                  </a:lnTo>
                  <a:lnTo>
                    <a:pt x="76" y="688"/>
                  </a:lnTo>
                  <a:lnTo>
                    <a:pt x="73" y="687"/>
                  </a:lnTo>
                  <a:lnTo>
                    <a:pt x="72" y="683"/>
                  </a:lnTo>
                  <a:lnTo>
                    <a:pt x="71" y="680"/>
                  </a:lnTo>
                  <a:lnTo>
                    <a:pt x="71" y="80"/>
                  </a:lnTo>
                  <a:lnTo>
                    <a:pt x="71" y="80"/>
                  </a:lnTo>
                  <a:lnTo>
                    <a:pt x="72" y="76"/>
                  </a:lnTo>
                  <a:lnTo>
                    <a:pt x="73" y="73"/>
                  </a:lnTo>
                  <a:lnTo>
                    <a:pt x="76" y="70"/>
                  </a:lnTo>
                  <a:lnTo>
                    <a:pt x="80" y="70"/>
                  </a:lnTo>
                  <a:lnTo>
                    <a:pt x="435" y="70"/>
                  </a:lnTo>
                  <a:lnTo>
                    <a:pt x="435" y="70"/>
                  </a:lnTo>
                  <a:lnTo>
                    <a:pt x="439" y="70"/>
                  </a:lnTo>
                  <a:lnTo>
                    <a:pt x="442" y="73"/>
                  </a:lnTo>
                  <a:lnTo>
                    <a:pt x="445" y="76"/>
                  </a:lnTo>
                  <a:lnTo>
                    <a:pt x="445" y="80"/>
                  </a:lnTo>
                  <a:lnTo>
                    <a:pt x="445" y="251"/>
                  </a:lnTo>
                  <a:lnTo>
                    <a:pt x="445" y="251"/>
                  </a:lnTo>
                  <a:lnTo>
                    <a:pt x="480" y="237"/>
                  </a:lnTo>
                  <a:lnTo>
                    <a:pt x="515" y="225"/>
                  </a:lnTo>
                  <a:lnTo>
                    <a:pt x="515" y="80"/>
                  </a:lnTo>
                  <a:lnTo>
                    <a:pt x="515" y="80"/>
                  </a:lnTo>
                  <a:lnTo>
                    <a:pt x="515" y="72"/>
                  </a:lnTo>
                  <a:lnTo>
                    <a:pt x="514" y="64"/>
                  </a:lnTo>
                  <a:lnTo>
                    <a:pt x="508" y="49"/>
                  </a:lnTo>
                  <a:lnTo>
                    <a:pt x="501" y="35"/>
                  </a:lnTo>
                  <a:lnTo>
                    <a:pt x="492" y="23"/>
                  </a:lnTo>
                  <a:lnTo>
                    <a:pt x="480" y="14"/>
                  </a:lnTo>
                  <a:lnTo>
                    <a:pt x="466" y="5"/>
                  </a:lnTo>
                  <a:lnTo>
                    <a:pt x="451" y="1"/>
                  </a:lnTo>
                  <a:lnTo>
                    <a:pt x="443" y="0"/>
                  </a:lnTo>
                  <a:lnTo>
                    <a:pt x="435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4" y="1"/>
                  </a:lnTo>
                  <a:lnTo>
                    <a:pt x="49" y="5"/>
                  </a:lnTo>
                  <a:lnTo>
                    <a:pt x="36" y="14"/>
                  </a:lnTo>
                  <a:lnTo>
                    <a:pt x="23" y="23"/>
                  </a:lnTo>
                  <a:lnTo>
                    <a:pt x="14" y="35"/>
                  </a:lnTo>
                  <a:lnTo>
                    <a:pt x="7" y="49"/>
                  </a:lnTo>
                  <a:lnTo>
                    <a:pt x="2" y="64"/>
                  </a:lnTo>
                  <a:lnTo>
                    <a:pt x="0" y="72"/>
                  </a:lnTo>
                  <a:lnTo>
                    <a:pt x="0" y="80"/>
                  </a:lnTo>
                  <a:lnTo>
                    <a:pt x="0" y="680"/>
                  </a:lnTo>
                  <a:lnTo>
                    <a:pt x="0" y="680"/>
                  </a:lnTo>
                  <a:lnTo>
                    <a:pt x="0" y="688"/>
                  </a:lnTo>
                  <a:lnTo>
                    <a:pt x="2" y="695"/>
                  </a:lnTo>
                  <a:lnTo>
                    <a:pt x="7" y="711"/>
                  </a:lnTo>
                  <a:lnTo>
                    <a:pt x="14" y="725"/>
                  </a:lnTo>
                  <a:lnTo>
                    <a:pt x="23" y="735"/>
                  </a:lnTo>
                  <a:lnTo>
                    <a:pt x="36" y="746"/>
                  </a:lnTo>
                  <a:lnTo>
                    <a:pt x="49" y="753"/>
                  </a:lnTo>
                  <a:lnTo>
                    <a:pt x="64" y="758"/>
                  </a:lnTo>
                  <a:lnTo>
                    <a:pt x="72" y="760"/>
                  </a:lnTo>
                  <a:lnTo>
                    <a:pt x="80" y="760"/>
                  </a:lnTo>
                  <a:lnTo>
                    <a:pt x="435" y="760"/>
                  </a:lnTo>
                  <a:lnTo>
                    <a:pt x="435" y="760"/>
                  </a:lnTo>
                  <a:lnTo>
                    <a:pt x="443" y="760"/>
                  </a:lnTo>
                  <a:lnTo>
                    <a:pt x="451" y="758"/>
                  </a:lnTo>
                  <a:lnTo>
                    <a:pt x="466" y="753"/>
                  </a:lnTo>
                  <a:lnTo>
                    <a:pt x="480" y="746"/>
                  </a:lnTo>
                  <a:lnTo>
                    <a:pt x="492" y="735"/>
                  </a:lnTo>
                  <a:lnTo>
                    <a:pt x="501" y="725"/>
                  </a:lnTo>
                  <a:lnTo>
                    <a:pt x="508" y="711"/>
                  </a:lnTo>
                  <a:lnTo>
                    <a:pt x="514" y="695"/>
                  </a:lnTo>
                  <a:lnTo>
                    <a:pt x="515" y="688"/>
                  </a:lnTo>
                  <a:lnTo>
                    <a:pt x="515" y="680"/>
                  </a:lnTo>
                  <a:lnTo>
                    <a:pt x="515" y="368"/>
                  </a:lnTo>
                  <a:lnTo>
                    <a:pt x="515" y="368"/>
                  </a:lnTo>
                  <a:lnTo>
                    <a:pt x="496" y="377"/>
                  </a:lnTo>
                  <a:lnTo>
                    <a:pt x="478" y="385"/>
                  </a:lnTo>
                  <a:lnTo>
                    <a:pt x="461" y="394"/>
                  </a:lnTo>
                  <a:lnTo>
                    <a:pt x="445" y="405"/>
                  </a:lnTo>
                  <a:lnTo>
                    <a:pt x="445" y="405"/>
                  </a:lnTo>
                  <a:close/>
                </a:path>
              </a:pathLst>
            </a:custGeom>
            <a:solidFill>
              <a:srgbClr val="004C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  <a:p>
              <a:endParaRPr lang="en-GB"/>
            </a:p>
          </p:txBody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9C11C9FE-0795-37DF-F6B3-57D0EF2E4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7851" y="3325813"/>
              <a:ext cx="303213" cy="188913"/>
            </a:xfrm>
            <a:custGeom>
              <a:avLst/>
              <a:gdLst>
                <a:gd name="T0" fmla="*/ 86 w 575"/>
                <a:gd name="T1" fmla="*/ 354 h 357"/>
                <a:gd name="T2" fmla="*/ 85 w 575"/>
                <a:gd name="T3" fmla="*/ 338 h 357"/>
                <a:gd name="T4" fmla="*/ 78 w 575"/>
                <a:gd name="T5" fmla="*/ 310 h 357"/>
                <a:gd name="T6" fmla="*/ 66 w 575"/>
                <a:gd name="T7" fmla="*/ 284 h 357"/>
                <a:gd name="T8" fmla="*/ 51 w 575"/>
                <a:gd name="T9" fmla="*/ 261 h 357"/>
                <a:gd name="T10" fmla="*/ 28 w 575"/>
                <a:gd name="T11" fmla="*/ 235 h 357"/>
                <a:gd name="T12" fmla="*/ 0 w 575"/>
                <a:gd name="T13" fmla="*/ 212 h 357"/>
                <a:gd name="T14" fmla="*/ 39 w 575"/>
                <a:gd name="T15" fmla="*/ 153 h 357"/>
                <a:gd name="T16" fmla="*/ 69 w 575"/>
                <a:gd name="T17" fmla="*/ 177 h 357"/>
                <a:gd name="T18" fmla="*/ 95 w 575"/>
                <a:gd name="T19" fmla="*/ 203 h 357"/>
                <a:gd name="T20" fmla="*/ 122 w 575"/>
                <a:gd name="T21" fmla="*/ 238 h 357"/>
                <a:gd name="T22" fmla="*/ 130 w 575"/>
                <a:gd name="T23" fmla="*/ 223 h 357"/>
                <a:gd name="T24" fmla="*/ 150 w 575"/>
                <a:gd name="T25" fmla="*/ 189 h 357"/>
                <a:gd name="T26" fmla="*/ 162 w 575"/>
                <a:gd name="T27" fmla="*/ 173 h 357"/>
                <a:gd name="T28" fmla="*/ 206 w 575"/>
                <a:gd name="T29" fmla="*/ 124 h 357"/>
                <a:gd name="T30" fmla="*/ 254 w 575"/>
                <a:gd name="T31" fmla="*/ 86 h 357"/>
                <a:gd name="T32" fmla="*/ 307 w 575"/>
                <a:gd name="T33" fmla="*/ 55 h 357"/>
                <a:gd name="T34" fmla="*/ 361 w 575"/>
                <a:gd name="T35" fmla="*/ 33 h 357"/>
                <a:gd name="T36" fmla="*/ 417 w 575"/>
                <a:gd name="T37" fmla="*/ 17 h 357"/>
                <a:gd name="T38" fmla="*/ 472 w 575"/>
                <a:gd name="T39" fmla="*/ 6 h 357"/>
                <a:gd name="T40" fmla="*/ 525 w 575"/>
                <a:gd name="T41" fmla="*/ 2 h 357"/>
                <a:gd name="T42" fmla="*/ 575 w 575"/>
                <a:gd name="T43" fmla="*/ 0 h 357"/>
                <a:gd name="T44" fmla="*/ 575 w 575"/>
                <a:gd name="T45" fmla="*/ 70 h 357"/>
                <a:gd name="T46" fmla="*/ 517 w 575"/>
                <a:gd name="T47" fmla="*/ 73 h 357"/>
                <a:gd name="T48" fmla="*/ 462 w 575"/>
                <a:gd name="T49" fmla="*/ 80 h 357"/>
                <a:gd name="T50" fmla="*/ 410 w 575"/>
                <a:gd name="T51" fmla="*/ 92 h 357"/>
                <a:gd name="T52" fmla="*/ 363 w 575"/>
                <a:gd name="T53" fmla="*/ 107 h 357"/>
                <a:gd name="T54" fmla="*/ 321 w 575"/>
                <a:gd name="T55" fmla="*/ 127 h 357"/>
                <a:gd name="T56" fmla="*/ 281 w 575"/>
                <a:gd name="T57" fmla="*/ 153 h 357"/>
                <a:gd name="T58" fmla="*/ 248 w 575"/>
                <a:gd name="T59" fmla="*/ 182 h 357"/>
                <a:gd name="T60" fmla="*/ 218 w 575"/>
                <a:gd name="T61" fmla="*/ 216 h 357"/>
                <a:gd name="T62" fmla="*/ 208 w 575"/>
                <a:gd name="T63" fmla="*/ 229 h 357"/>
                <a:gd name="T64" fmla="*/ 185 w 575"/>
                <a:gd name="T65" fmla="*/ 268 h 357"/>
                <a:gd name="T66" fmla="*/ 168 w 575"/>
                <a:gd name="T67" fmla="*/ 312 h 357"/>
                <a:gd name="T68" fmla="*/ 158 w 575"/>
                <a:gd name="T69" fmla="*/ 345 h 357"/>
                <a:gd name="T70" fmla="*/ 157 w 575"/>
                <a:gd name="T71" fmla="*/ 357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5" h="357">
                  <a:moveTo>
                    <a:pt x="157" y="357"/>
                  </a:moveTo>
                  <a:lnTo>
                    <a:pt x="86" y="354"/>
                  </a:lnTo>
                  <a:lnTo>
                    <a:pt x="86" y="354"/>
                  </a:lnTo>
                  <a:lnTo>
                    <a:pt x="85" y="338"/>
                  </a:lnTo>
                  <a:lnTo>
                    <a:pt x="82" y="323"/>
                  </a:lnTo>
                  <a:lnTo>
                    <a:pt x="78" y="310"/>
                  </a:lnTo>
                  <a:lnTo>
                    <a:pt x="73" y="296"/>
                  </a:lnTo>
                  <a:lnTo>
                    <a:pt x="66" y="284"/>
                  </a:lnTo>
                  <a:lnTo>
                    <a:pt x="59" y="272"/>
                  </a:lnTo>
                  <a:lnTo>
                    <a:pt x="51" y="261"/>
                  </a:lnTo>
                  <a:lnTo>
                    <a:pt x="43" y="252"/>
                  </a:lnTo>
                  <a:lnTo>
                    <a:pt x="28" y="235"/>
                  </a:lnTo>
                  <a:lnTo>
                    <a:pt x="15" y="223"/>
                  </a:lnTo>
                  <a:lnTo>
                    <a:pt x="0" y="212"/>
                  </a:lnTo>
                  <a:lnTo>
                    <a:pt x="39" y="153"/>
                  </a:lnTo>
                  <a:lnTo>
                    <a:pt x="39" y="153"/>
                  </a:lnTo>
                  <a:lnTo>
                    <a:pt x="49" y="159"/>
                  </a:lnTo>
                  <a:lnTo>
                    <a:pt x="69" y="177"/>
                  </a:lnTo>
                  <a:lnTo>
                    <a:pt x="81" y="189"/>
                  </a:lnTo>
                  <a:lnTo>
                    <a:pt x="95" y="203"/>
                  </a:lnTo>
                  <a:lnTo>
                    <a:pt x="108" y="220"/>
                  </a:lnTo>
                  <a:lnTo>
                    <a:pt x="122" y="238"/>
                  </a:lnTo>
                  <a:lnTo>
                    <a:pt x="122" y="238"/>
                  </a:lnTo>
                  <a:lnTo>
                    <a:pt x="130" y="223"/>
                  </a:lnTo>
                  <a:lnTo>
                    <a:pt x="139" y="207"/>
                  </a:lnTo>
                  <a:lnTo>
                    <a:pt x="150" y="189"/>
                  </a:lnTo>
                  <a:lnTo>
                    <a:pt x="162" y="173"/>
                  </a:lnTo>
                  <a:lnTo>
                    <a:pt x="162" y="173"/>
                  </a:lnTo>
                  <a:lnTo>
                    <a:pt x="184" y="147"/>
                  </a:lnTo>
                  <a:lnTo>
                    <a:pt x="206" y="124"/>
                  </a:lnTo>
                  <a:lnTo>
                    <a:pt x="230" y="104"/>
                  </a:lnTo>
                  <a:lnTo>
                    <a:pt x="254" y="86"/>
                  </a:lnTo>
                  <a:lnTo>
                    <a:pt x="280" y="70"/>
                  </a:lnTo>
                  <a:lnTo>
                    <a:pt x="307" y="55"/>
                  </a:lnTo>
                  <a:lnTo>
                    <a:pt x="334" y="43"/>
                  </a:lnTo>
                  <a:lnTo>
                    <a:pt x="361" y="33"/>
                  </a:lnTo>
                  <a:lnTo>
                    <a:pt x="390" y="24"/>
                  </a:lnTo>
                  <a:lnTo>
                    <a:pt x="417" y="17"/>
                  </a:lnTo>
                  <a:lnTo>
                    <a:pt x="445" y="12"/>
                  </a:lnTo>
                  <a:lnTo>
                    <a:pt x="472" y="6"/>
                  </a:lnTo>
                  <a:lnTo>
                    <a:pt x="499" y="4"/>
                  </a:lnTo>
                  <a:lnTo>
                    <a:pt x="525" y="2"/>
                  </a:lnTo>
                  <a:lnTo>
                    <a:pt x="551" y="1"/>
                  </a:lnTo>
                  <a:lnTo>
                    <a:pt x="575" y="0"/>
                  </a:lnTo>
                  <a:lnTo>
                    <a:pt x="575" y="70"/>
                  </a:lnTo>
                  <a:lnTo>
                    <a:pt x="575" y="70"/>
                  </a:lnTo>
                  <a:lnTo>
                    <a:pt x="546" y="71"/>
                  </a:lnTo>
                  <a:lnTo>
                    <a:pt x="517" y="73"/>
                  </a:lnTo>
                  <a:lnTo>
                    <a:pt x="489" y="75"/>
                  </a:lnTo>
                  <a:lnTo>
                    <a:pt x="462" y="80"/>
                  </a:lnTo>
                  <a:lnTo>
                    <a:pt x="434" y="85"/>
                  </a:lnTo>
                  <a:lnTo>
                    <a:pt x="410" y="92"/>
                  </a:lnTo>
                  <a:lnTo>
                    <a:pt x="386" y="99"/>
                  </a:lnTo>
                  <a:lnTo>
                    <a:pt x="363" y="107"/>
                  </a:lnTo>
                  <a:lnTo>
                    <a:pt x="341" y="116"/>
                  </a:lnTo>
                  <a:lnTo>
                    <a:pt x="321" y="127"/>
                  </a:lnTo>
                  <a:lnTo>
                    <a:pt x="300" y="139"/>
                  </a:lnTo>
                  <a:lnTo>
                    <a:pt x="281" y="153"/>
                  </a:lnTo>
                  <a:lnTo>
                    <a:pt x="264" y="166"/>
                  </a:lnTo>
                  <a:lnTo>
                    <a:pt x="248" y="182"/>
                  </a:lnTo>
                  <a:lnTo>
                    <a:pt x="233" y="199"/>
                  </a:lnTo>
                  <a:lnTo>
                    <a:pt x="218" y="216"/>
                  </a:lnTo>
                  <a:lnTo>
                    <a:pt x="218" y="216"/>
                  </a:lnTo>
                  <a:lnTo>
                    <a:pt x="208" y="229"/>
                  </a:lnTo>
                  <a:lnTo>
                    <a:pt x="200" y="242"/>
                  </a:lnTo>
                  <a:lnTo>
                    <a:pt x="185" y="268"/>
                  </a:lnTo>
                  <a:lnTo>
                    <a:pt x="174" y="292"/>
                  </a:lnTo>
                  <a:lnTo>
                    <a:pt x="168" y="312"/>
                  </a:lnTo>
                  <a:lnTo>
                    <a:pt x="162" y="331"/>
                  </a:lnTo>
                  <a:lnTo>
                    <a:pt x="158" y="345"/>
                  </a:lnTo>
                  <a:lnTo>
                    <a:pt x="157" y="357"/>
                  </a:lnTo>
                  <a:lnTo>
                    <a:pt x="157" y="357"/>
                  </a:lnTo>
                  <a:close/>
                </a:path>
              </a:pathLst>
            </a:custGeom>
            <a:solidFill>
              <a:srgbClr val="F7F7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  <a:p>
              <a:endParaRPr lang="en-GB"/>
            </a:p>
            <a:p>
              <a:endParaRPr lang="en-GB"/>
            </a:p>
            <a:p>
              <a:endParaRPr lang="en-GB"/>
            </a:p>
            <a:p>
              <a:endParaRPr lang="en-GB"/>
            </a:p>
            <a:p>
              <a:endParaRPr lang="en-GB"/>
            </a:p>
          </p:txBody>
        </p:sp>
      </p:grp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732C402B-0B93-9FD9-97B6-89DE4AC832C9}"/>
              </a:ext>
            </a:extLst>
          </p:cNvPr>
          <p:cNvSpPr/>
          <p:nvPr/>
        </p:nvSpPr>
        <p:spPr>
          <a:xfrm>
            <a:off x="5182531" y="6579659"/>
            <a:ext cx="1583473" cy="7582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2BFBDFF-08B2-5615-CBEF-E64BDD94B3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1136" y="6781544"/>
            <a:ext cx="1126561" cy="354512"/>
          </a:xfrm>
          <a:prstGeom prst="rect">
            <a:avLst/>
          </a:prstGeom>
        </p:spPr>
      </p:pic>
      <p:sp>
        <p:nvSpPr>
          <p:cNvPr id="48" name="Freeform 17">
            <a:extLst>
              <a:ext uri="{FF2B5EF4-FFF2-40B4-BE49-F238E27FC236}">
                <a16:creationId xmlns:a16="http://schemas.microsoft.com/office/drawing/2014/main" id="{88378AC9-D664-80A4-E611-78503AB28625}"/>
              </a:ext>
            </a:extLst>
          </p:cNvPr>
          <p:cNvSpPr>
            <a:spLocks/>
          </p:cNvSpPr>
          <p:nvPr/>
        </p:nvSpPr>
        <p:spPr bwMode="auto">
          <a:xfrm rot="20051399" flipH="1">
            <a:off x="8342438" y="6542350"/>
            <a:ext cx="859671" cy="388875"/>
          </a:xfrm>
          <a:custGeom>
            <a:avLst/>
            <a:gdLst>
              <a:gd name="T0" fmla="*/ 208 w 3358"/>
              <a:gd name="T1" fmla="*/ 498 h 1519"/>
              <a:gd name="T2" fmla="*/ 262 w 3358"/>
              <a:gd name="T3" fmla="*/ 596 h 1519"/>
              <a:gd name="T4" fmla="*/ 321 w 3358"/>
              <a:gd name="T5" fmla="*/ 752 h 1519"/>
              <a:gd name="T6" fmla="*/ 365 w 3358"/>
              <a:gd name="T7" fmla="*/ 844 h 1519"/>
              <a:gd name="T8" fmla="*/ 543 w 3358"/>
              <a:gd name="T9" fmla="*/ 611 h 1519"/>
              <a:gd name="T10" fmla="*/ 666 w 3358"/>
              <a:gd name="T11" fmla="*/ 473 h 1519"/>
              <a:gd name="T12" fmla="*/ 849 w 3358"/>
              <a:gd name="T13" fmla="*/ 316 h 1519"/>
              <a:gd name="T14" fmla="*/ 1052 w 3358"/>
              <a:gd name="T15" fmla="*/ 188 h 1519"/>
              <a:gd name="T16" fmla="*/ 1277 w 3358"/>
              <a:gd name="T17" fmla="*/ 91 h 1519"/>
              <a:gd name="T18" fmla="*/ 1420 w 3358"/>
              <a:gd name="T19" fmla="*/ 50 h 1519"/>
              <a:gd name="T20" fmla="*/ 1589 w 3358"/>
              <a:gd name="T21" fmla="*/ 18 h 1519"/>
              <a:gd name="T22" fmla="*/ 1720 w 3358"/>
              <a:gd name="T23" fmla="*/ 4 h 1519"/>
              <a:gd name="T24" fmla="*/ 1905 w 3358"/>
              <a:gd name="T25" fmla="*/ 0 h 1519"/>
              <a:gd name="T26" fmla="*/ 2042 w 3358"/>
              <a:gd name="T27" fmla="*/ 9 h 1519"/>
              <a:gd name="T28" fmla="*/ 2269 w 3358"/>
              <a:gd name="T29" fmla="*/ 44 h 1519"/>
              <a:gd name="T30" fmla="*/ 2488 w 3358"/>
              <a:gd name="T31" fmla="*/ 111 h 1519"/>
              <a:gd name="T32" fmla="*/ 2669 w 3358"/>
              <a:gd name="T33" fmla="*/ 193 h 1519"/>
              <a:gd name="T34" fmla="*/ 2888 w 3358"/>
              <a:gd name="T35" fmla="*/ 337 h 1519"/>
              <a:gd name="T36" fmla="*/ 3022 w 3358"/>
              <a:gd name="T37" fmla="*/ 451 h 1519"/>
              <a:gd name="T38" fmla="*/ 3169 w 3358"/>
              <a:gd name="T39" fmla="*/ 612 h 1519"/>
              <a:gd name="T40" fmla="*/ 3292 w 3358"/>
              <a:gd name="T41" fmla="*/ 777 h 1519"/>
              <a:gd name="T42" fmla="*/ 3358 w 3358"/>
              <a:gd name="T43" fmla="*/ 866 h 1519"/>
              <a:gd name="T44" fmla="*/ 3185 w 3358"/>
              <a:gd name="T45" fmla="*/ 958 h 1519"/>
              <a:gd name="T46" fmla="*/ 3020 w 3358"/>
              <a:gd name="T47" fmla="*/ 736 h 1519"/>
              <a:gd name="T48" fmla="*/ 2935 w 3358"/>
              <a:gd name="T49" fmla="*/ 642 h 1519"/>
              <a:gd name="T50" fmla="*/ 2812 w 3358"/>
              <a:gd name="T51" fmla="*/ 526 h 1519"/>
              <a:gd name="T52" fmla="*/ 2675 w 3358"/>
              <a:gd name="T53" fmla="*/ 424 h 1519"/>
              <a:gd name="T54" fmla="*/ 2528 w 3358"/>
              <a:gd name="T55" fmla="*/ 338 h 1519"/>
              <a:gd name="T56" fmla="*/ 2411 w 3358"/>
              <a:gd name="T57" fmla="*/ 288 h 1519"/>
              <a:gd name="T58" fmla="*/ 2259 w 3358"/>
              <a:gd name="T59" fmla="*/ 242 h 1519"/>
              <a:gd name="T60" fmla="*/ 2143 w 3358"/>
              <a:gd name="T61" fmla="*/ 217 h 1519"/>
              <a:gd name="T62" fmla="*/ 1985 w 3358"/>
              <a:gd name="T63" fmla="*/ 198 h 1519"/>
              <a:gd name="T64" fmla="*/ 1825 w 3358"/>
              <a:gd name="T65" fmla="*/ 194 h 1519"/>
              <a:gd name="T66" fmla="*/ 1635 w 3358"/>
              <a:gd name="T67" fmla="*/ 208 h 1519"/>
              <a:gd name="T68" fmla="*/ 1388 w 3358"/>
              <a:gd name="T69" fmla="*/ 259 h 1519"/>
              <a:gd name="T70" fmla="*/ 1220 w 3358"/>
              <a:gd name="T71" fmla="*/ 322 h 1519"/>
              <a:gd name="T72" fmla="*/ 1021 w 3358"/>
              <a:gd name="T73" fmla="*/ 432 h 1519"/>
              <a:gd name="T74" fmla="*/ 885 w 3358"/>
              <a:gd name="T75" fmla="*/ 534 h 1519"/>
              <a:gd name="T76" fmla="*/ 733 w 3358"/>
              <a:gd name="T77" fmla="*/ 684 h 1519"/>
              <a:gd name="T78" fmla="*/ 633 w 3358"/>
              <a:gd name="T79" fmla="*/ 810 h 1519"/>
              <a:gd name="T80" fmla="*/ 545 w 3358"/>
              <a:gd name="T81" fmla="*/ 930 h 1519"/>
              <a:gd name="T82" fmla="*/ 556 w 3358"/>
              <a:gd name="T83" fmla="*/ 961 h 1519"/>
              <a:gd name="T84" fmla="*/ 704 w 3358"/>
              <a:gd name="T85" fmla="*/ 936 h 1519"/>
              <a:gd name="T86" fmla="*/ 821 w 3358"/>
              <a:gd name="T87" fmla="*/ 936 h 1519"/>
              <a:gd name="T88" fmla="*/ 999 w 3358"/>
              <a:gd name="T89" fmla="*/ 956 h 1519"/>
              <a:gd name="T90" fmla="*/ 857 w 3358"/>
              <a:gd name="T91" fmla="*/ 1161 h 1519"/>
              <a:gd name="T92" fmla="*/ 733 w 3358"/>
              <a:gd name="T93" fmla="*/ 1160 h 1519"/>
              <a:gd name="T94" fmla="*/ 611 w 3358"/>
              <a:gd name="T95" fmla="*/ 1178 h 1519"/>
              <a:gd name="T96" fmla="*/ 534 w 3358"/>
              <a:gd name="T97" fmla="*/ 1208 h 1519"/>
              <a:gd name="T98" fmla="*/ 463 w 3358"/>
              <a:gd name="T99" fmla="*/ 1249 h 1519"/>
              <a:gd name="T100" fmla="*/ 370 w 3358"/>
              <a:gd name="T101" fmla="*/ 1327 h 1519"/>
              <a:gd name="T102" fmla="*/ 226 w 3358"/>
              <a:gd name="T103" fmla="*/ 1509 h 1519"/>
              <a:gd name="T104" fmla="*/ 206 w 3358"/>
              <a:gd name="T105" fmla="*/ 1514 h 1519"/>
              <a:gd name="T106" fmla="*/ 44 w 3358"/>
              <a:gd name="T107" fmla="*/ 1439 h 1519"/>
              <a:gd name="T108" fmla="*/ 43 w 3358"/>
              <a:gd name="T109" fmla="*/ 1425 h 1519"/>
              <a:gd name="T110" fmla="*/ 123 w 3358"/>
              <a:gd name="T111" fmla="*/ 1156 h 1519"/>
              <a:gd name="T112" fmla="*/ 139 w 3358"/>
              <a:gd name="T113" fmla="*/ 1048 h 1519"/>
              <a:gd name="T114" fmla="*/ 137 w 3358"/>
              <a:gd name="T115" fmla="*/ 941 h 1519"/>
              <a:gd name="T116" fmla="*/ 115 w 3358"/>
              <a:gd name="T117" fmla="*/ 836 h 1519"/>
              <a:gd name="T118" fmla="*/ 75 w 3358"/>
              <a:gd name="T119" fmla="*/ 733 h 1519"/>
              <a:gd name="T120" fmla="*/ 0 w 3358"/>
              <a:gd name="T121" fmla="*/ 587 h 1519"/>
              <a:gd name="T122" fmla="*/ 3 w 3358"/>
              <a:gd name="T123" fmla="*/ 574 h 1519"/>
              <a:gd name="T124" fmla="*/ 170 w 3358"/>
              <a:gd name="T125" fmla="*/ 453 h 15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358" h="1519">
                <a:moveTo>
                  <a:pt x="176" y="450"/>
                </a:moveTo>
                <a:lnTo>
                  <a:pt x="176" y="450"/>
                </a:lnTo>
                <a:lnTo>
                  <a:pt x="192" y="473"/>
                </a:lnTo>
                <a:lnTo>
                  <a:pt x="208" y="498"/>
                </a:lnTo>
                <a:lnTo>
                  <a:pt x="223" y="521"/>
                </a:lnTo>
                <a:lnTo>
                  <a:pt x="237" y="545"/>
                </a:lnTo>
                <a:lnTo>
                  <a:pt x="250" y="571"/>
                </a:lnTo>
                <a:lnTo>
                  <a:pt x="262" y="596"/>
                </a:lnTo>
                <a:lnTo>
                  <a:pt x="273" y="621"/>
                </a:lnTo>
                <a:lnTo>
                  <a:pt x="284" y="647"/>
                </a:lnTo>
                <a:lnTo>
                  <a:pt x="303" y="700"/>
                </a:lnTo>
                <a:lnTo>
                  <a:pt x="321" y="752"/>
                </a:lnTo>
                <a:lnTo>
                  <a:pt x="337" y="808"/>
                </a:lnTo>
                <a:lnTo>
                  <a:pt x="349" y="863"/>
                </a:lnTo>
                <a:lnTo>
                  <a:pt x="349" y="863"/>
                </a:lnTo>
                <a:lnTo>
                  <a:pt x="365" y="844"/>
                </a:lnTo>
                <a:lnTo>
                  <a:pt x="365" y="844"/>
                </a:lnTo>
                <a:lnTo>
                  <a:pt x="453" y="727"/>
                </a:lnTo>
                <a:lnTo>
                  <a:pt x="496" y="669"/>
                </a:lnTo>
                <a:lnTo>
                  <a:pt x="543" y="611"/>
                </a:lnTo>
                <a:lnTo>
                  <a:pt x="543" y="611"/>
                </a:lnTo>
                <a:lnTo>
                  <a:pt x="583" y="563"/>
                </a:lnTo>
                <a:lnTo>
                  <a:pt x="624" y="518"/>
                </a:lnTo>
                <a:lnTo>
                  <a:pt x="666" y="473"/>
                </a:lnTo>
                <a:lnTo>
                  <a:pt x="710" y="431"/>
                </a:lnTo>
                <a:lnTo>
                  <a:pt x="755" y="391"/>
                </a:lnTo>
                <a:lnTo>
                  <a:pt x="802" y="352"/>
                </a:lnTo>
                <a:lnTo>
                  <a:pt x="849" y="316"/>
                </a:lnTo>
                <a:lnTo>
                  <a:pt x="898" y="282"/>
                </a:lnTo>
                <a:lnTo>
                  <a:pt x="949" y="248"/>
                </a:lnTo>
                <a:lnTo>
                  <a:pt x="1000" y="217"/>
                </a:lnTo>
                <a:lnTo>
                  <a:pt x="1052" y="188"/>
                </a:lnTo>
                <a:lnTo>
                  <a:pt x="1106" y="161"/>
                </a:lnTo>
                <a:lnTo>
                  <a:pt x="1161" y="136"/>
                </a:lnTo>
                <a:lnTo>
                  <a:pt x="1219" y="113"/>
                </a:lnTo>
                <a:lnTo>
                  <a:pt x="1277" y="91"/>
                </a:lnTo>
                <a:lnTo>
                  <a:pt x="1336" y="72"/>
                </a:lnTo>
                <a:lnTo>
                  <a:pt x="1336" y="72"/>
                </a:lnTo>
                <a:lnTo>
                  <a:pt x="1378" y="60"/>
                </a:lnTo>
                <a:lnTo>
                  <a:pt x="1420" y="50"/>
                </a:lnTo>
                <a:lnTo>
                  <a:pt x="1461" y="40"/>
                </a:lnTo>
                <a:lnTo>
                  <a:pt x="1504" y="32"/>
                </a:lnTo>
                <a:lnTo>
                  <a:pt x="1546" y="24"/>
                </a:lnTo>
                <a:lnTo>
                  <a:pt x="1589" y="18"/>
                </a:lnTo>
                <a:lnTo>
                  <a:pt x="1631" y="12"/>
                </a:lnTo>
                <a:lnTo>
                  <a:pt x="1674" y="8"/>
                </a:lnTo>
                <a:lnTo>
                  <a:pt x="1674" y="8"/>
                </a:lnTo>
                <a:lnTo>
                  <a:pt x="1720" y="4"/>
                </a:lnTo>
                <a:lnTo>
                  <a:pt x="1767" y="1"/>
                </a:lnTo>
                <a:lnTo>
                  <a:pt x="1812" y="0"/>
                </a:lnTo>
                <a:lnTo>
                  <a:pt x="1858" y="0"/>
                </a:lnTo>
                <a:lnTo>
                  <a:pt x="1905" y="0"/>
                </a:lnTo>
                <a:lnTo>
                  <a:pt x="1951" y="3"/>
                </a:lnTo>
                <a:lnTo>
                  <a:pt x="1997" y="5"/>
                </a:lnTo>
                <a:lnTo>
                  <a:pt x="2042" y="9"/>
                </a:lnTo>
                <a:lnTo>
                  <a:pt x="2042" y="9"/>
                </a:lnTo>
                <a:lnTo>
                  <a:pt x="2100" y="15"/>
                </a:lnTo>
                <a:lnTo>
                  <a:pt x="2157" y="23"/>
                </a:lnTo>
                <a:lnTo>
                  <a:pt x="2214" y="32"/>
                </a:lnTo>
                <a:lnTo>
                  <a:pt x="2269" y="44"/>
                </a:lnTo>
                <a:lnTo>
                  <a:pt x="2325" y="58"/>
                </a:lnTo>
                <a:lnTo>
                  <a:pt x="2380" y="73"/>
                </a:lnTo>
                <a:lnTo>
                  <a:pt x="2434" y="91"/>
                </a:lnTo>
                <a:lnTo>
                  <a:pt x="2488" y="111"/>
                </a:lnTo>
                <a:lnTo>
                  <a:pt x="2488" y="111"/>
                </a:lnTo>
                <a:lnTo>
                  <a:pt x="2550" y="136"/>
                </a:lnTo>
                <a:lnTo>
                  <a:pt x="2609" y="163"/>
                </a:lnTo>
                <a:lnTo>
                  <a:pt x="2669" y="193"/>
                </a:lnTo>
                <a:lnTo>
                  <a:pt x="2725" y="226"/>
                </a:lnTo>
                <a:lnTo>
                  <a:pt x="2781" y="260"/>
                </a:lnTo>
                <a:lnTo>
                  <a:pt x="2835" y="297"/>
                </a:lnTo>
                <a:lnTo>
                  <a:pt x="2888" y="337"/>
                </a:lnTo>
                <a:lnTo>
                  <a:pt x="2939" y="378"/>
                </a:lnTo>
                <a:lnTo>
                  <a:pt x="2939" y="378"/>
                </a:lnTo>
                <a:lnTo>
                  <a:pt x="2980" y="414"/>
                </a:lnTo>
                <a:lnTo>
                  <a:pt x="3022" y="451"/>
                </a:lnTo>
                <a:lnTo>
                  <a:pt x="3060" y="490"/>
                </a:lnTo>
                <a:lnTo>
                  <a:pt x="3098" y="530"/>
                </a:lnTo>
                <a:lnTo>
                  <a:pt x="3134" y="571"/>
                </a:lnTo>
                <a:lnTo>
                  <a:pt x="3169" y="612"/>
                </a:lnTo>
                <a:lnTo>
                  <a:pt x="3202" y="655"/>
                </a:lnTo>
                <a:lnTo>
                  <a:pt x="3234" y="698"/>
                </a:lnTo>
                <a:lnTo>
                  <a:pt x="3234" y="698"/>
                </a:lnTo>
                <a:lnTo>
                  <a:pt x="3292" y="777"/>
                </a:lnTo>
                <a:lnTo>
                  <a:pt x="3350" y="854"/>
                </a:lnTo>
                <a:lnTo>
                  <a:pt x="3350" y="854"/>
                </a:lnTo>
                <a:lnTo>
                  <a:pt x="3358" y="866"/>
                </a:lnTo>
                <a:lnTo>
                  <a:pt x="3358" y="866"/>
                </a:lnTo>
                <a:lnTo>
                  <a:pt x="3196" y="974"/>
                </a:lnTo>
                <a:lnTo>
                  <a:pt x="3196" y="974"/>
                </a:lnTo>
                <a:lnTo>
                  <a:pt x="3185" y="958"/>
                </a:lnTo>
                <a:lnTo>
                  <a:pt x="3185" y="958"/>
                </a:lnTo>
                <a:lnTo>
                  <a:pt x="3140" y="894"/>
                </a:lnTo>
                <a:lnTo>
                  <a:pt x="3094" y="830"/>
                </a:lnTo>
                <a:lnTo>
                  <a:pt x="3045" y="767"/>
                </a:lnTo>
                <a:lnTo>
                  <a:pt x="3020" y="736"/>
                </a:lnTo>
                <a:lnTo>
                  <a:pt x="2993" y="706"/>
                </a:lnTo>
                <a:lnTo>
                  <a:pt x="2993" y="706"/>
                </a:lnTo>
                <a:lnTo>
                  <a:pt x="2965" y="674"/>
                </a:lnTo>
                <a:lnTo>
                  <a:pt x="2935" y="642"/>
                </a:lnTo>
                <a:lnTo>
                  <a:pt x="2906" y="612"/>
                </a:lnTo>
                <a:lnTo>
                  <a:pt x="2875" y="583"/>
                </a:lnTo>
                <a:lnTo>
                  <a:pt x="2843" y="553"/>
                </a:lnTo>
                <a:lnTo>
                  <a:pt x="2812" y="526"/>
                </a:lnTo>
                <a:lnTo>
                  <a:pt x="2778" y="499"/>
                </a:lnTo>
                <a:lnTo>
                  <a:pt x="2745" y="473"/>
                </a:lnTo>
                <a:lnTo>
                  <a:pt x="2711" y="448"/>
                </a:lnTo>
                <a:lnTo>
                  <a:pt x="2675" y="424"/>
                </a:lnTo>
                <a:lnTo>
                  <a:pt x="2640" y="401"/>
                </a:lnTo>
                <a:lnTo>
                  <a:pt x="2603" y="379"/>
                </a:lnTo>
                <a:lnTo>
                  <a:pt x="2566" y="359"/>
                </a:lnTo>
                <a:lnTo>
                  <a:pt x="2528" y="338"/>
                </a:lnTo>
                <a:lnTo>
                  <a:pt x="2488" y="320"/>
                </a:lnTo>
                <a:lnTo>
                  <a:pt x="2448" y="304"/>
                </a:lnTo>
                <a:lnTo>
                  <a:pt x="2448" y="304"/>
                </a:lnTo>
                <a:lnTo>
                  <a:pt x="2411" y="288"/>
                </a:lnTo>
                <a:lnTo>
                  <a:pt x="2374" y="275"/>
                </a:lnTo>
                <a:lnTo>
                  <a:pt x="2336" y="264"/>
                </a:lnTo>
                <a:lnTo>
                  <a:pt x="2298" y="252"/>
                </a:lnTo>
                <a:lnTo>
                  <a:pt x="2259" y="242"/>
                </a:lnTo>
                <a:lnTo>
                  <a:pt x="2220" y="233"/>
                </a:lnTo>
                <a:lnTo>
                  <a:pt x="2182" y="225"/>
                </a:lnTo>
                <a:lnTo>
                  <a:pt x="2143" y="217"/>
                </a:lnTo>
                <a:lnTo>
                  <a:pt x="2143" y="217"/>
                </a:lnTo>
                <a:lnTo>
                  <a:pt x="2103" y="211"/>
                </a:lnTo>
                <a:lnTo>
                  <a:pt x="2063" y="206"/>
                </a:lnTo>
                <a:lnTo>
                  <a:pt x="2024" y="202"/>
                </a:lnTo>
                <a:lnTo>
                  <a:pt x="1985" y="198"/>
                </a:lnTo>
                <a:lnTo>
                  <a:pt x="1945" y="196"/>
                </a:lnTo>
                <a:lnTo>
                  <a:pt x="1905" y="194"/>
                </a:lnTo>
                <a:lnTo>
                  <a:pt x="1865" y="194"/>
                </a:lnTo>
                <a:lnTo>
                  <a:pt x="1825" y="194"/>
                </a:lnTo>
                <a:lnTo>
                  <a:pt x="1825" y="194"/>
                </a:lnTo>
                <a:lnTo>
                  <a:pt x="1762" y="197"/>
                </a:lnTo>
                <a:lnTo>
                  <a:pt x="1698" y="202"/>
                </a:lnTo>
                <a:lnTo>
                  <a:pt x="1635" y="208"/>
                </a:lnTo>
                <a:lnTo>
                  <a:pt x="1572" y="217"/>
                </a:lnTo>
                <a:lnTo>
                  <a:pt x="1510" y="229"/>
                </a:lnTo>
                <a:lnTo>
                  <a:pt x="1449" y="243"/>
                </a:lnTo>
                <a:lnTo>
                  <a:pt x="1388" y="259"/>
                </a:lnTo>
                <a:lnTo>
                  <a:pt x="1327" y="279"/>
                </a:lnTo>
                <a:lnTo>
                  <a:pt x="1327" y="279"/>
                </a:lnTo>
                <a:lnTo>
                  <a:pt x="1273" y="298"/>
                </a:lnTo>
                <a:lnTo>
                  <a:pt x="1220" y="322"/>
                </a:lnTo>
                <a:lnTo>
                  <a:pt x="1169" y="346"/>
                </a:lnTo>
                <a:lnTo>
                  <a:pt x="1119" y="372"/>
                </a:lnTo>
                <a:lnTo>
                  <a:pt x="1068" y="401"/>
                </a:lnTo>
                <a:lnTo>
                  <a:pt x="1021" y="432"/>
                </a:lnTo>
                <a:lnTo>
                  <a:pt x="973" y="464"/>
                </a:lnTo>
                <a:lnTo>
                  <a:pt x="928" y="499"/>
                </a:lnTo>
                <a:lnTo>
                  <a:pt x="928" y="499"/>
                </a:lnTo>
                <a:lnTo>
                  <a:pt x="885" y="534"/>
                </a:lnTo>
                <a:lnTo>
                  <a:pt x="846" y="570"/>
                </a:lnTo>
                <a:lnTo>
                  <a:pt x="807" y="606"/>
                </a:lnTo>
                <a:lnTo>
                  <a:pt x="769" y="644"/>
                </a:lnTo>
                <a:lnTo>
                  <a:pt x="733" y="684"/>
                </a:lnTo>
                <a:lnTo>
                  <a:pt x="699" y="725"/>
                </a:lnTo>
                <a:lnTo>
                  <a:pt x="665" y="767"/>
                </a:lnTo>
                <a:lnTo>
                  <a:pt x="633" y="810"/>
                </a:lnTo>
                <a:lnTo>
                  <a:pt x="633" y="810"/>
                </a:lnTo>
                <a:lnTo>
                  <a:pt x="592" y="864"/>
                </a:lnTo>
                <a:lnTo>
                  <a:pt x="552" y="920"/>
                </a:lnTo>
                <a:lnTo>
                  <a:pt x="552" y="920"/>
                </a:lnTo>
                <a:lnTo>
                  <a:pt x="545" y="930"/>
                </a:lnTo>
                <a:lnTo>
                  <a:pt x="539" y="940"/>
                </a:lnTo>
                <a:lnTo>
                  <a:pt x="526" y="965"/>
                </a:lnTo>
                <a:lnTo>
                  <a:pt x="526" y="965"/>
                </a:lnTo>
                <a:lnTo>
                  <a:pt x="556" y="961"/>
                </a:lnTo>
                <a:lnTo>
                  <a:pt x="587" y="956"/>
                </a:lnTo>
                <a:lnTo>
                  <a:pt x="645" y="944"/>
                </a:lnTo>
                <a:lnTo>
                  <a:pt x="674" y="940"/>
                </a:lnTo>
                <a:lnTo>
                  <a:pt x="704" y="936"/>
                </a:lnTo>
                <a:lnTo>
                  <a:pt x="732" y="934"/>
                </a:lnTo>
                <a:lnTo>
                  <a:pt x="762" y="934"/>
                </a:lnTo>
                <a:lnTo>
                  <a:pt x="762" y="934"/>
                </a:lnTo>
                <a:lnTo>
                  <a:pt x="821" y="936"/>
                </a:lnTo>
                <a:lnTo>
                  <a:pt x="880" y="941"/>
                </a:lnTo>
                <a:lnTo>
                  <a:pt x="938" y="948"/>
                </a:lnTo>
                <a:lnTo>
                  <a:pt x="999" y="956"/>
                </a:lnTo>
                <a:lnTo>
                  <a:pt x="999" y="956"/>
                </a:lnTo>
                <a:lnTo>
                  <a:pt x="946" y="1167"/>
                </a:lnTo>
                <a:lnTo>
                  <a:pt x="946" y="1167"/>
                </a:lnTo>
                <a:lnTo>
                  <a:pt x="901" y="1164"/>
                </a:lnTo>
                <a:lnTo>
                  <a:pt x="857" y="1161"/>
                </a:lnTo>
                <a:lnTo>
                  <a:pt x="857" y="1161"/>
                </a:lnTo>
                <a:lnTo>
                  <a:pt x="795" y="1159"/>
                </a:lnTo>
                <a:lnTo>
                  <a:pt x="764" y="1159"/>
                </a:lnTo>
                <a:lnTo>
                  <a:pt x="733" y="1160"/>
                </a:lnTo>
                <a:lnTo>
                  <a:pt x="702" y="1161"/>
                </a:lnTo>
                <a:lnTo>
                  <a:pt x="673" y="1165"/>
                </a:lnTo>
                <a:lnTo>
                  <a:pt x="642" y="1170"/>
                </a:lnTo>
                <a:lnTo>
                  <a:pt x="611" y="1178"/>
                </a:lnTo>
                <a:lnTo>
                  <a:pt x="611" y="1178"/>
                </a:lnTo>
                <a:lnTo>
                  <a:pt x="572" y="1192"/>
                </a:lnTo>
                <a:lnTo>
                  <a:pt x="553" y="1200"/>
                </a:lnTo>
                <a:lnTo>
                  <a:pt x="534" y="1208"/>
                </a:lnTo>
                <a:lnTo>
                  <a:pt x="516" y="1217"/>
                </a:lnTo>
                <a:lnTo>
                  <a:pt x="498" y="1227"/>
                </a:lnTo>
                <a:lnTo>
                  <a:pt x="480" y="1237"/>
                </a:lnTo>
                <a:lnTo>
                  <a:pt x="463" y="1249"/>
                </a:lnTo>
                <a:lnTo>
                  <a:pt x="446" y="1260"/>
                </a:lnTo>
                <a:lnTo>
                  <a:pt x="431" y="1272"/>
                </a:lnTo>
                <a:lnTo>
                  <a:pt x="400" y="1299"/>
                </a:lnTo>
                <a:lnTo>
                  <a:pt x="370" y="1327"/>
                </a:lnTo>
                <a:lnTo>
                  <a:pt x="343" y="1360"/>
                </a:lnTo>
                <a:lnTo>
                  <a:pt x="343" y="1360"/>
                </a:lnTo>
                <a:lnTo>
                  <a:pt x="284" y="1433"/>
                </a:lnTo>
                <a:lnTo>
                  <a:pt x="226" y="1509"/>
                </a:lnTo>
                <a:lnTo>
                  <a:pt x="226" y="1509"/>
                </a:lnTo>
                <a:lnTo>
                  <a:pt x="218" y="1519"/>
                </a:lnTo>
                <a:lnTo>
                  <a:pt x="218" y="1519"/>
                </a:lnTo>
                <a:lnTo>
                  <a:pt x="206" y="1514"/>
                </a:lnTo>
                <a:lnTo>
                  <a:pt x="206" y="1514"/>
                </a:lnTo>
                <a:lnTo>
                  <a:pt x="49" y="1443"/>
                </a:lnTo>
                <a:lnTo>
                  <a:pt x="49" y="1443"/>
                </a:lnTo>
                <a:lnTo>
                  <a:pt x="44" y="1439"/>
                </a:lnTo>
                <a:lnTo>
                  <a:pt x="42" y="1437"/>
                </a:lnTo>
                <a:lnTo>
                  <a:pt x="42" y="1432"/>
                </a:lnTo>
                <a:lnTo>
                  <a:pt x="43" y="1425"/>
                </a:lnTo>
                <a:lnTo>
                  <a:pt x="43" y="1425"/>
                </a:lnTo>
                <a:lnTo>
                  <a:pt x="84" y="1291"/>
                </a:lnTo>
                <a:lnTo>
                  <a:pt x="105" y="1224"/>
                </a:lnTo>
                <a:lnTo>
                  <a:pt x="123" y="1156"/>
                </a:lnTo>
                <a:lnTo>
                  <a:pt x="123" y="1156"/>
                </a:lnTo>
                <a:lnTo>
                  <a:pt x="129" y="1129"/>
                </a:lnTo>
                <a:lnTo>
                  <a:pt x="134" y="1102"/>
                </a:lnTo>
                <a:lnTo>
                  <a:pt x="137" y="1075"/>
                </a:lnTo>
                <a:lnTo>
                  <a:pt x="139" y="1048"/>
                </a:lnTo>
                <a:lnTo>
                  <a:pt x="141" y="1021"/>
                </a:lnTo>
                <a:lnTo>
                  <a:pt x="141" y="994"/>
                </a:lnTo>
                <a:lnTo>
                  <a:pt x="139" y="967"/>
                </a:lnTo>
                <a:lnTo>
                  <a:pt x="137" y="941"/>
                </a:lnTo>
                <a:lnTo>
                  <a:pt x="133" y="914"/>
                </a:lnTo>
                <a:lnTo>
                  <a:pt x="129" y="889"/>
                </a:lnTo>
                <a:lnTo>
                  <a:pt x="123" y="862"/>
                </a:lnTo>
                <a:lnTo>
                  <a:pt x="115" y="836"/>
                </a:lnTo>
                <a:lnTo>
                  <a:pt x="107" y="810"/>
                </a:lnTo>
                <a:lnTo>
                  <a:pt x="97" y="785"/>
                </a:lnTo>
                <a:lnTo>
                  <a:pt x="87" y="759"/>
                </a:lnTo>
                <a:lnTo>
                  <a:pt x="75" y="733"/>
                </a:lnTo>
                <a:lnTo>
                  <a:pt x="75" y="733"/>
                </a:lnTo>
                <a:lnTo>
                  <a:pt x="5" y="597"/>
                </a:lnTo>
                <a:lnTo>
                  <a:pt x="5" y="597"/>
                </a:lnTo>
                <a:lnTo>
                  <a:pt x="0" y="587"/>
                </a:lnTo>
                <a:lnTo>
                  <a:pt x="0" y="583"/>
                </a:lnTo>
                <a:lnTo>
                  <a:pt x="0" y="580"/>
                </a:lnTo>
                <a:lnTo>
                  <a:pt x="2" y="576"/>
                </a:lnTo>
                <a:lnTo>
                  <a:pt x="3" y="574"/>
                </a:lnTo>
                <a:lnTo>
                  <a:pt x="12" y="567"/>
                </a:lnTo>
                <a:lnTo>
                  <a:pt x="12" y="567"/>
                </a:lnTo>
                <a:lnTo>
                  <a:pt x="170" y="453"/>
                </a:lnTo>
                <a:lnTo>
                  <a:pt x="170" y="453"/>
                </a:lnTo>
                <a:lnTo>
                  <a:pt x="176" y="450"/>
                </a:lnTo>
                <a:lnTo>
                  <a:pt x="176" y="450"/>
                </a:lnTo>
                <a:close/>
              </a:path>
            </a:pathLst>
          </a:custGeom>
          <a:solidFill>
            <a:srgbClr val="F7F7F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  <a:p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130E2CC-3D32-15FE-8851-15BBECBFFCC7}"/>
              </a:ext>
            </a:extLst>
          </p:cNvPr>
          <p:cNvSpPr/>
          <p:nvPr/>
        </p:nvSpPr>
        <p:spPr>
          <a:xfrm>
            <a:off x="7300601" y="6997080"/>
            <a:ext cx="19784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SzPct val="150000"/>
            </a:pPr>
            <a:r>
              <a:rPr lang="en-US" sz="1200">
                <a:solidFill>
                  <a:srgbClr val="F7F7F2"/>
                </a:solidFill>
                <a:latin typeface="Basis Grotesque Pro Medium" panose="020B0604020202020204" charset="0"/>
              </a:rPr>
              <a:t>Scan for more info</a:t>
            </a:r>
          </a:p>
        </p:txBody>
      </p:sp>
      <p:pic>
        <p:nvPicPr>
          <p:cNvPr id="3" name="Picture 4" descr="Qr code&#10;&#10;Description automatically generated">
            <a:extLst>
              <a:ext uri="{FF2B5EF4-FFF2-40B4-BE49-F238E27FC236}">
                <a16:creationId xmlns:a16="http://schemas.microsoft.com/office/drawing/2014/main" id="{CDC56A64-A9EA-78A4-4C76-13DC4021F6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95" b="20955"/>
          <a:stretch/>
        </p:blipFill>
        <p:spPr>
          <a:xfrm>
            <a:off x="9302484" y="6187677"/>
            <a:ext cx="1244787" cy="125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130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2733951-95BE-9045-9ED9-E96DCE2586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19" r="14019" b="3606"/>
          <a:stretch/>
        </p:blipFill>
        <p:spPr>
          <a:xfrm>
            <a:off x="6178" y="0"/>
            <a:ext cx="7000337" cy="75673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ACA943-3BBD-7241-8B21-C4D714151F8E}"/>
              </a:ext>
            </a:extLst>
          </p:cNvPr>
          <p:cNvSpPr txBox="1"/>
          <p:nvPr/>
        </p:nvSpPr>
        <p:spPr>
          <a:xfrm>
            <a:off x="526428" y="625328"/>
            <a:ext cx="6423012" cy="11439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4140"/>
              </a:lnSpc>
            </a:pPr>
            <a:r>
              <a:rPr lang="en-GB" sz="2200">
                <a:solidFill>
                  <a:schemeClr val="bg1"/>
                </a:solidFill>
                <a:latin typeface="Basis Grotesque Pro Medium" panose="020B0503030604040103" pitchFamily="34" charset="0"/>
                <a:cs typeface="Arial"/>
              </a:rPr>
              <a:t>Café: </a:t>
            </a:r>
            <a:br>
              <a:rPr lang="en-GB" sz="2200">
                <a:solidFill>
                  <a:schemeClr val="bg1"/>
                </a:solidFill>
                <a:latin typeface="Basis Grotesque Pro Medium" panose="020B0503030604040103" pitchFamily="34" charset="0"/>
                <a:cs typeface="Arial"/>
              </a:rPr>
            </a:br>
            <a:r>
              <a:rPr lang="en-GB" sz="4200" b="1" spc="-150">
                <a:solidFill>
                  <a:schemeClr val="bg1"/>
                </a:solidFill>
                <a:latin typeface="Basis Grotesque Pro Medium" panose="020B0503030604040103" pitchFamily="34" charset="0"/>
                <a:cs typeface="Arial"/>
              </a:rPr>
              <a:t>Quick &amp; easy payments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FEB2D6-61DB-A64B-848A-C44F5B04B1F5}"/>
              </a:ext>
            </a:extLst>
          </p:cNvPr>
          <p:cNvSpPr/>
          <p:nvPr/>
        </p:nvSpPr>
        <p:spPr>
          <a:xfrm>
            <a:off x="7269344" y="1429043"/>
            <a:ext cx="3214598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33CC6B"/>
              </a:buClr>
              <a:buSzPct val="160000"/>
              <a:buFont typeface="Arial" panose="020B0604020202020204" pitchFamily="34" charset="0"/>
              <a:buChar char="•"/>
            </a:pPr>
            <a:r>
              <a:rPr lang="en-GB" sz="1100">
                <a:solidFill>
                  <a:srgbClr val="0E0B0D"/>
                </a:solidFill>
                <a:latin typeface="Basis Grotesque Pro" panose="020B0503030604040103" pitchFamily="34" charset="0"/>
              </a:rPr>
              <a:t>Increase sales and improve service with quicker payments​</a:t>
            </a:r>
            <a:br>
              <a:rPr lang="en-GB" sz="1100">
                <a:solidFill>
                  <a:srgbClr val="0E0B0D"/>
                </a:solidFill>
                <a:latin typeface="Basis Grotesque Pro" panose="020B0503030604040103" pitchFamily="34" charset="0"/>
              </a:rPr>
            </a:br>
            <a:endParaRPr lang="en-GB" sz="1100">
              <a:solidFill>
                <a:srgbClr val="0E0B0D"/>
              </a:solidFill>
              <a:latin typeface="Basis Grotesque Pro" panose="020B0503030604040103" pitchFamily="34" charset="0"/>
            </a:endParaRPr>
          </a:p>
          <a:p>
            <a:pPr marL="171450" indent="-171450">
              <a:buClr>
                <a:srgbClr val="33CC6B"/>
              </a:buClr>
              <a:buSzPct val="160000"/>
              <a:buFont typeface="Arial" panose="020B0604020202020204" pitchFamily="34" charset="0"/>
              <a:buChar char="•"/>
            </a:pPr>
            <a:r>
              <a:rPr lang="en-GB" sz="1100">
                <a:solidFill>
                  <a:srgbClr val="0E0B0D"/>
                </a:solidFill>
                <a:latin typeface="Basis Grotesque Pro" panose="020B0503030604040103" pitchFamily="34" charset="0"/>
              </a:rPr>
              <a:t>Manage orders with order numbers or tabs (or both)​​</a:t>
            </a:r>
            <a:br>
              <a:rPr lang="en-GB" sz="1100">
                <a:solidFill>
                  <a:srgbClr val="0E0B0D"/>
                </a:solidFill>
                <a:latin typeface="Basis Grotesque Pro" panose="020B0503030604040103" pitchFamily="34" charset="0"/>
              </a:rPr>
            </a:br>
            <a:endParaRPr lang="en-GB" sz="1100">
              <a:solidFill>
                <a:srgbClr val="0E0B0D"/>
              </a:solidFill>
              <a:latin typeface="Basis Grotesque Pro" panose="020B0503030604040103" pitchFamily="34" charset="0"/>
            </a:endParaRPr>
          </a:p>
          <a:p>
            <a:pPr marL="171450" indent="-171450">
              <a:buClr>
                <a:srgbClr val="33CC6B"/>
              </a:buClr>
              <a:buSzPct val="160000"/>
              <a:buFont typeface="Arial" panose="020B0604020202020204" pitchFamily="34" charset="0"/>
              <a:buChar char="•"/>
            </a:pPr>
            <a:r>
              <a:rPr lang="en-GB" sz="1100">
                <a:solidFill>
                  <a:srgbClr val="0E0B0D"/>
                </a:solidFill>
                <a:latin typeface="Basis Grotesque Pro" panose="020B0503030604040103" pitchFamily="34" charset="0"/>
              </a:rPr>
              <a:t>Print orders with order numbers</a:t>
            </a:r>
            <a:br>
              <a:rPr lang="en-GB" sz="1100">
                <a:solidFill>
                  <a:srgbClr val="0E0B0D"/>
                </a:solidFill>
                <a:latin typeface="Basis Grotesque Pro" panose="020B0503030604040103" pitchFamily="34" charset="0"/>
              </a:rPr>
            </a:br>
            <a:r>
              <a:rPr lang="en-GB" sz="1100">
                <a:solidFill>
                  <a:srgbClr val="0E0B0D"/>
                </a:solidFill>
                <a:latin typeface="Basis Grotesque Pro" panose="020B0503030604040103" pitchFamily="34" charset="0"/>
              </a:rPr>
              <a:t>​</a:t>
            </a:r>
          </a:p>
          <a:p>
            <a:pPr marL="171450" indent="-171450">
              <a:buClr>
                <a:srgbClr val="33CC6B"/>
              </a:buClr>
              <a:buSzPct val="160000"/>
              <a:buFont typeface="Arial" panose="020B0604020202020204" pitchFamily="34" charset="0"/>
              <a:buChar char="•"/>
            </a:pPr>
            <a:r>
              <a:rPr lang="en-GB" sz="1100">
                <a:solidFill>
                  <a:srgbClr val="0E0B0D"/>
                </a:solidFill>
                <a:latin typeface="Basis Grotesque Pro" panose="020B0503030604040103" pitchFamily="34" charset="0"/>
              </a:rPr>
              <a:t>Use modifiers to customize orders</a:t>
            </a:r>
            <a:br>
              <a:rPr lang="en-GB" sz="1100">
                <a:solidFill>
                  <a:srgbClr val="0E0B0D"/>
                </a:solidFill>
                <a:latin typeface="Basis Grotesque Pro" panose="020B0503030604040103" pitchFamily="34" charset="0"/>
              </a:rPr>
            </a:br>
            <a:endParaRPr lang="en-GB" sz="1100">
              <a:solidFill>
                <a:srgbClr val="0E0B0D"/>
              </a:solidFill>
              <a:latin typeface="Basis Grotesque Pro" panose="020B0503030604040103" pitchFamily="34" charset="0"/>
            </a:endParaRPr>
          </a:p>
          <a:p>
            <a:pPr marL="171450" indent="-171450">
              <a:buClr>
                <a:srgbClr val="33CC6B"/>
              </a:buClr>
              <a:buSzPct val="160000"/>
              <a:buFont typeface="Arial" panose="020B0604020202020204" pitchFamily="34" charset="0"/>
              <a:buChar char="•"/>
            </a:pPr>
            <a:r>
              <a:rPr lang="en-GB" sz="1100">
                <a:solidFill>
                  <a:srgbClr val="0E0B0D"/>
                </a:solidFill>
                <a:latin typeface="Basis Grotesque Pro" panose="020B0503030604040103" pitchFamily="34" charset="0"/>
              </a:rPr>
              <a:t>Tip functionality</a:t>
            </a:r>
            <a:br>
              <a:rPr lang="en-GB" sz="1100">
                <a:solidFill>
                  <a:srgbClr val="0E0B0D"/>
                </a:solidFill>
                <a:latin typeface="Basis Grotesque Pro" panose="020B0503030604040103" pitchFamily="34" charset="0"/>
              </a:rPr>
            </a:br>
            <a:r>
              <a:rPr lang="en-GB" sz="1100">
                <a:solidFill>
                  <a:srgbClr val="0E0B0D"/>
                </a:solidFill>
                <a:latin typeface="Basis Grotesque Pro" panose="020B0503030604040103" pitchFamily="34" charset="0"/>
              </a:rPr>
              <a:t>​</a:t>
            </a:r>
          </a:p>
          <a:p>
            <a:pPr marL="171450" indent="-171450">
              <a:buClr>
                <a:srgbClr val="33CC6B"/>
              </a:buClr>
              <a:buSzPct val="160000"/>
              <a:buFont typeface="Arial" panose="020B0604020202020204" pitchFamily="34" charset="0"/>
              <a:buChar char="•"/>
            </a:pPr>
            <a:r>
              <a:rPr lang="en-GB" sz="1100">
                <a:solidFill>
                  <a:srgbClr val="0E0B0D"/>
                </a:solidFill>
                <a:latin typeface="Basis Grotesque Pro" panose="020B0503030604040103" pitchFamily="34" charset="0"/>
              </a:rPr>
              <a:t>Send email receipts to your customers</a:t>
            </a:r>
            <a:br>
              <a:rPr lang="en-GB" sz="1100">
                <a:solidFill>
                  <a:srgbClr val="0E0B0D"/>
                </a:solidFill>
                <a:latin typeface="Basis Grotesque Pro" panose="020B0503030604040103" pitchFamily="34" charset="0"/>
              </a:rPr>
            </a:br>
            <a:endParaRPr lang="en-GB" sz="1100">
              <a:solidFill>
                <a:srgbClr val="0E0B0D"/>
              </a:solidFill>
              <a:latin typeface="Basis Grotesque Pro" panose="020B0503030604040103" pitchFamily="34" charset="0"/>
            </a:endParaRPr>
          </a:p>
          <a:p>
            <a:pPr marL="171450" indent="-171450">
              <a:buClr>
                <a:srgbClr val="33CC6B"/>
              </a:buClr>
              <a:buSzPct val="160000"/>
              <a:buFont typeface="Arial" panose="020B0604020202020204" pitchFamily="34" charset="0"/>
              <a:buChar char="•"/>
            </a:pPr>
            <a:r>
              <a:rPr lang="en-GB" sz="1100">
                <a:solidFill>
                  <a:srgbClr val="0E0B0D"/>
                </a:solidFill>
                <a:latin typeface="Basis Grotesque Pro" panose="020B0503030604040103" pitchFamily="34" charset="0"/>
              </a:rPr>
              <a:t>​Manage shifts and adapt inventory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22DA36-6226-8447-AE82-5B7B47DB6144}"/>
              </a:ext>
            </a:extLst>
          </p:cNvPr>
          <p:cNvSpPr/>
          <p:nvPr/>
        </p:nvSpPr>
        <p:spPr>
          <a:xfrm>
            <a:off x="7265982" y="691012"/>
            <a:ext cx="3214598" cy="60529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GB" sz="2000">
                <a:solidFill>
                  <a:srgbClr val="33CC6B"/>
                </a:solidFill>
                <a:latin typeface="Basis Grotesque Pro Medium" panose="020B0503030604040103" pitchFamily="34" charset="0"/>
                <a:cs typeface="Arial"/>
              </a:rPr>
              <a:t>Setup for success that leads to higher profits</a:t>
            </a:r>
            <a:endParaRPr lang="en-GB" sz="2000">
              <a:solidFill>
                <a:srgbClr val="33CC6B"/>
              </a:solidFill>
              <a:latin typeface="Basis Grotesque Pro Medium" panose="020B0503030604040103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A picture containing text, holding, person, hand&#10;&#10;Description automatically generated">
            <a:extLst>
              <a:ext uri="{FF2B5EF4-FFF2-40B4-BE49-F238E27FC236}">
                <a16:creationId xmlns:a16="http://schemas.microsoft.com/office/drawing/2014/main" id="{E19FBCD0-0F47-C82B-1F5B-6C0AD31DB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5431" y="4403724"/>
            <a:ext cx="2830204" cy="315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70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ss, green, lush&#10;&#10;Description automatically generated">
            <a:extLst>
              <a:ext uri="{FF2B5EF4-FFF2-40B4-BE49-F238E27FC236}">
                <a16:creationId xmlns:a16="http://schemas.microsoft.com/office/drawing/2014/main" id="{4BF1D3C6-6A27-6EC2-2D36-1CED76C9C8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96" r="24462"/>
          <a:stretch/>
        </p:blipFill>
        <p:spPr>
          <a:xfrm>
            <a:off x="-1" y="0"/>
            <a:ext cx="7000337" cy="75596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99DEBB-115A-40A3-9F5A-1CF23332D92F}"/>
              </a:ext>
            </a:extLst>
          </p:cNvPr>
          <p:cNvSpPr/>
          <p:nvPr/>
        </p:nvSpPr>
        <p:spPr>
          <a:xfrm>
            <a:off x="7265980" y="691012"/>
            <a:ext cx="3214598" cy="60529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GB" sz="2000">
                <a:solidFill>
                  <a:srgbClr val="33CC6B"/>
                </a:solidFill>
                <a:latin typeface="Basis Grotesque Pro Medium" panose="020B0503030604040103" pitchFamily="34" charset="0"/>
                <a:cs typeface="Arial"/>
              </a:rPr>
              <a:t>Setup for success that leads to higher profits</a:t>
            </a:r>
            <a:endParaRPr lang="en-GB" sz="2000">
              <a:solidFill>
                <a:srgbClr val="33CC6B"/>
              </a:solidFill>
              <a:latin typeface="Basis Grotesque Pro Medium" panose="020B0503030604040103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5BE009A-BC0C-174F-B7F2-244AB89EAA15}"/>
              </a:ext>
            </a:extLst>
          </p:cNvPr>
          <p:cNvSpPr txBox="1"/>
          <p:nvPr/>
        </p:nvSpPr>
        <p:spPr>
          <a:xfrm>
            <a:off x="661427" y="452482"/>
            <a:ext cx="6423012" cy="11439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4140"/>
              </a:lnSpc>
            </a:pPr>
            <a:r>
              <a:rPr lang="en-GB" sz="2200">
                <a:solidFill>
                  <a:srgbClr val="FFA5A9"/>
                </a:solidFill>
                <a:latin typeface="Basis Grotesque Pro Medium"/>
                <a:cs typeface="Arial"/>
              </a:rPr>
              <a:t>Food truck: </a:t>
            </a:r>
            <a:br>
              <a:rPr lang="en-GB" sz="2200">
                <a:latin typeface="Basis Grotesque Pro Medium" panose="020B0503030604040103" pitchFamily="34" charset="0"/>
                <a:cs typeface="Arial"/>
              </a:rPr>
            </a:br>
            <a:r>
              <a:rPr lang="en-GB" sz="4200" spc="-150">
                <a:solidFill>
                  <a:srgbClr val="074D33"/>
                </a:solidFill>
                <a:latin typeface="Basis Grotesque Pro Medium"/>
                <a:cs typeface="Arial"/>
              </a:rPr>
              <a:t>Quick &amp; easy payments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CA6F5F-4AEB-FCEC-B99F-783E80210318}"/>
              </a:ext>
            </a:extLst>
          </p:cNvPr>
          <p:cNvSpPr/>
          <p:nvPr/>
        </p:nvSpPr>
        <p:spPr>
          <a:xfrm>
            <a:off x="7268967" y="1431147"/>
            <a:ext cx="3068211" cy="229293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06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62" algn="l" defTabSz="45706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7" algn="l" defTabSz="45706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algn="l" defTabSz="45706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3" algn="l" defTabSz="45706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8" algn="l" defTabSz="45706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81" algn="l" defTabSz="45706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5" algn="l" defTabSz="45706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8" algn="l" defTabSz="45706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fontAlgn="base">
              <a:buClr>
                <a:srgbClr val="33CC6B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0E0B0D"/>
                </a:solidFill>
                <a:latin typeface="Basis Grotesque Pro" panose="020B0503030604040103" pitchFamily="34" charset="0"/>
              </a:rPr>
              <a:t>Operate your food truck from an all-in-one ​handheld device​ </a:t>
            </a:r>
          </a:p>
          <a:p>
            <a:pPr marL="171450" indent="-171450" fontAlgn="base">
              <a:buClr>
                <a:srgbClr val="33CC6B"/>
              </a:buClr>
              <a:buSzPct val="150000"/>
              <a:buFont typeface="Arial" panose="020B0604020202020204" pitchFamily="34" charset="0"/>
              <a:buChar char="•"/>
            </a:pPr>
            <a:endParaRPr lang="en-US" sz="1100">
              <a:solidFill>
                <a:srgbClr val="0E0B0D"/>
              </a:solidFill>
              <a:latin typeface="Basis Grotesque Pro" panose="020B0503030604040103" pitchFamily="34" charset="0"/>
            </a:endParaRPr>
          </a:p>
          <a:p>
            <a:pPr marL="171450" indent="-171450" fontAlgn="base">
              <a:buClr>
                <a:srgbClr val="33CC6B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0E0B0D"/>
                </a:solidFill>
                <a:latin typeface="Basis Grotesque Pro" panose="020B0503030604040103" pitchFamily="34" charset="0"/>
              </a:rPr>
              <a:t>Manage orders with order numbers or tabs (or both)​​ </a:t>
            </a:r>
            <a:endParaRPr lang="en-US" sz="1100">
              <a:solidFill>
                <a:srgbClr val="0E0B0D"/>
              </a:solidFill>
              <a:latin typeface="Basis Grotesque Pro" panose="020B0503030604040103" pitchFamily="34" charset="0"/>
              <a:cs typeface="Calibri"/>
            </a:endParaRPr>
          </a:p>
          <a:p>
            <a:pPr marL="171450" indent="-171450" fontAlgn="base">
              <a:buClr>
                <a:srgbClr val="33CC6B"/>
              </a:buClr>
              <a:buSzPct val="150000"/>
              <a:buFont typeface="Arial" panose="020B0604020202020204" pitchFamily="34" charset="0"/>
              <a:buChar char="•"/>
            </a:pPr>
            <a:endParaRPr lang="en-US" sz="1100">
              <a:solidFill>
                <a:srgbClr val="0E0B0D"/>
              </a:solidFill>
              <a:latin typeface="Basis Grotesque Pro" panose="020B0503030604040103" pitchFamily="34" charset="0"/>
            </a:endParaRPr>
          </a:p>
          <a:p>
            <a:pPr marL="171450" indent="-171450" fontAlgn="base">
              <a:buClr>
                <a:srgbClr val="33CC6B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0E0B0D"/>
                </a:solidFill>
                <a:latin typeface="Basis Grotesque Pro" panose="020B0503030604040103" pitchFamily="34" charset="0"/>
              </a:rPr>
              <a:t>Use modifiers to customize orders​​ </a:t>
            </a:r>
            <a:endParaRPr lang="en-US" sz="1100">
              <a:solidFill>
                <a:srgbClr val="0E0B0D"/>
              </a:solidFill>
              <a:latin typeface="Basis Grotesque Pro" panose="020B0503030604040103" pitchFamily="34" charset="0"/>
              <a:cs typeface="Calibri"/>
            </a:endParaRPr>
          </a:p>
          <a:p>
            <a:pPr marL="171450" indent="-171450" fontAlgn="base">
              <a:buClr>
                <a:srgbClr val="33CC6B"/>
              </a:buClr>
              <a:buSzPct val="150000"/>
              <a:buFont typeface="Arial" panose="020B0604020202020204" pitchFamily="34" charset="0"/>
              <a:buChar char="•"/>
            </a:pPr>
            <a:endParaRPr lang="en-US" sz="1100">
              <a:solidFill>
                <a:srgbClr val="0E0B0D"/>
              </a:solidFill>
              <a:latin typeface="Basis Grotesque Pro" panose="020B0503030604040103" pitchFamily="34" charset="0"/>
            </a:endParaRPr>
          </a:p>
          <a:p>
            <a:pPr marL="171450" indent="-171450" fontAlgn="base">
              <a:buClr>
                <a:srgbClr val="33CC6B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0E0B0D"/>
                </a:solidFill>
                <a:latin typeface="Basis Grotesque Pro" panose="020B0503030604040103" pitchFamily="34" charset="0"/>
              </a:rPr>
              <a:t>Activate tip functionality​ Send email receipts to your customers​ ​</a:t>
            </a:r>
            <a:endParaRPr lang="en-US" sz="1100">
              <a:solidFill>
                <a:srgbClr val="0E0B0D"/>
              </a:solidFill>
              <a:latin typeface="Basis Grotesque Pro" panose="020B0503030604040103" pitchFamily="34" charset="0"/>
              <a:cs typeface="Calibri"/>
            </a:endParaRPr>
          </a:p>
          <a:p>
            <a:pPr marL="171450" indent="-171450" fontAlgn="base">
              <a:buClr>
                <a:srgbClr val="33CC6B"/>
              </a:buClr>
              <a:buSzPct val="150000"/>
              <a:buFont typeface="Arial" panose="020B0604020202020204" pitchFamily="34" charset="0"/>
              <a:buChar char="•"/>
            </a:pPr>
            <a:endParaRPr lang="en-US" sz="1100">
              <a:solidFill>
                <a:srgbClr val="0E0B0D"/>
              </a:solidFill>
              <a:latin typeface="Basis Grotesque Pro" panose="020B0503030604040103" pitchFamily="34" charset="0"/>
            </a:endParaRPr>
          </a:p>
          <a:p>
            <a:pPr marL="171450" indent="-171450" fontAlgn="base">
              <a:buClr>
                <a:srgbClr val="33CC6B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0E0B0D"/>
                </a:solidFill>
                <a:latin typeface="Basis Grotesque Pro" panose="020B0503030604040103" pitchFamily="34" charset="0"/>
              </a:rPr>
              <a:t>View 40+ real-time business reports via​ the web portal</a:t>
            </a:r>
            <a:endParaRPr lang="en-US" sz="1100">
              <a:solidFill>
                <a:srgbClr val="0E0B0D"/>
              </a:solidFill>
              <a:latin typeface="Basis Grotesque Pro" panose="020B0503030604040103" pitchFamily="34" charset="0"/>
              <a:cs typeface="Calibri"/>
            </a:endParaRPr>
          </a:p>
        </p:txBody>
      </p:sp>
      <p:pic>
        <p:nvPicPr>
          <p:cNvPr id="18" name="Picture 17" descr="A picture containing text, holding, person, hand&#10;&#10;Description automatically generated">
            <a:extLst>
              <a:ext uri="{FF2B5EF4-FFF2-40B4-BE49-F238E27FC236}">
                <a16:creationId xmlns:a16="http://schemas.microsoft.com/office/drawing/2014/main" id="{C3ECF48F-4BF8-EAD1-6A40-1FC054DDC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1610" y="4411713"/>
            <a:ext cx="2830204" cy="315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13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front of a rack of clothes&#10;&#10;Description automatically generated with low confidence">
            <a:extLst>
              <a:ext uri="{FF2B5EF4-FFF2-40B4-BE49-F238E27FC236}">
                <a16:creationId xmlns:a16="http://schemas.microsoft.com/office/drawing/2014/main" id="{EF9F8DD2-4AFE-24D6-2DCC-71E4AAA958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27" r="24175"/>
          <a:stretch/>
        </p:blipFill>
        <p:spPr>
          <a:xfrm flipH="1">
            <a:off x="-2" y="11365"/>
            <a:ext cx="7000336" cy="75557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28AACD9-053A-0248-B2A8-708A09DACF57}"/>
              </a:ext>
            </a:extLst>
          </p:cNvPr>
          <p:cNvSpPr/>
          <p:nvPr/>
        </p:nvSpPr>
        <p:spPr>
          <a:xfrm>
            <a:off x="7265982" y="1429043"/>
            <a:ext cx="3214598" cy="229293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buClr>
                <a:srgbClr val="33CC6B"/>
              </a:buClr>
              <a:buSzPct val="160000"/>
              <a:buFont typeface="Arial" panose="020B0604020202020204" pitchFamily="34" charset="0"/>
              <a:buChar char="•"/>
            </a:pPr>
            <a:r>
              <a:rPr lang="en-GB" sz="1100">
                <a:solidFill>
                  <a:srgbClr val="0E0B0D"/>
                </a:solidFill>
                <a:latin typeface="Basis Grotesque Pro" panose="020B0503030604040103" pitchFamily="34" charset="0"/>
              </a:rPr>
              <a:t>Easily manage card and cash payments​</a:t>
            </a:r>
            <a:br>
              <a:rPr lang="en-GB" sz="1100">
                <a:solidFill>
                  <a:srgbClr val="0E0B0D"/>
                </a:solidFill>
                <a:latin typeface="Basis Grotesque Pro" panose="020B0503030604040103" pitchFamily="34" charset="0"/>
              </a:rPr>
            </a:br>
            <a:endParaRPr lang="en-GB" sz="1100">
              <a:solidFill>
                <a:srgbClr val="0E0B0D"/>
              </a:solidFill>
              <a:latin typeface="Basis Grotesque Pro" panose="020B0503030604040103" pitchFamily="34" charset="0"/>
              <a:cs typeface="Calibri"/>
            </a:endParaRPr>
          </a:p>
          <a:p>
            <a:pPr marL="171450" indent="-171450">
              <a:buClr>
                <a:srgbClr val="33CC6B"/>
              </a:buClr>
              <a:buSzPct val="160000"/>
              <a:buFont typeface="Arial" panose="020B0604020202020204" pitchFamily="34" charset="0"/>
              <a:buChar char="•"/>
            </a:pPr>
            <a:r>
              <a:rPr lang="en-GB" sz="1100">
                <a:solidFill>
                  <a:srgbClr val="0E0B0D"/>
                </a:solidFill>
                <a:latin typeface="Basis Grotesque Pro" panose="020B0503030604040103" pitchFamily="34" charset="0"/>
              </a:rPr>
              <a:t>Increase your customer engagement -&gt; provide customers with notifications and offerings</a:t>
            </a:r>
            <a:br>
              <a:rPr lang="en-GB" sz="1100">
                <a:solidFill>
                  <a:srgbClr val="0E0B0D"/>
                </a:solidFill>
                <a:latin typeface="Basis Grotesque Pro" panose="020B0503030604040103" pitchFamily="34" charset="0"/>
              </a:rPr>
            </a:br>
            <a:endParaRPr lang="en-GB" sz="1100">
              <a:solidFill>
                <a:srgbClr val="0E0B0D"/>
              </a:solidFill>
              <a:latin typeface="Basis Grotesque Pro" panose="020B0503030604040103" pitchFamily="34" charset="0"/>
              <a:cs typeface="Calibri"/>
            </a:endParaRPr>
          </a:p>
          <a:p>
            <a:pPr marL="171450" indent="-171450">
              <a:buClr>
                <a:srgbClr val="33CC6B"/>
              </a:buClr>
              <a:buSzPct val="160000"/>
              <a:buFont typeface="Arial" panose="020B0604020202020204" pitchFamily="34" charset="0"/>
              <a:buChar char="•"/>
            </a:pPr>
            <a:r>
              <a:rPr lang="en-GB" sz="1100">
                <a:solidFill>
                  <a:srgbClr val="0E0B0D"/>
                </a:solidFill>
                <a:latin typeface="Basis Grotesque Pro" panose="020B0503030604040103" pitchFamily="34" charset="0"/>
              </a:rPr>
              <a:t>Manage your products, services and ​taxes instantly​</a:t>
            </a:r>
            <a:br>
              <a:rPr lang="en-GB" sz="1100">
                <a:solidFill>
                  <a:srgbClr val="0E0B0D"/>
                </a:solidFill>
                <a:latin typeface="Basis Grotesque Pro" panose="020B0503030604040103" pitchFamily="34" charset="0"/>
              </a:rPr>
            </a:br>
            <a:endParaRPr lang="en-GB" sz="1100">
              <a:solidFill>
                <a:srgbClr val="0E0B0D"/>
              </a:solidFill>
              <a:latin typeface="Basis Grotesque Pro" panose="020B0503030604040103" pitchFamily="34" charset="0"/>
              <a:cs typeface="Calibri"/>
            </a:endParaRPr>
          </a:p>
          <a:p>
            <a:pPr marL="171450" indent="-171450">
              <a:buClr>
                <a:srgbClr val="33CC6B"/>
              </a:buClr>
              <a:buSzPct val="160000"/>
              <a:buFont typeface="Arial" panose="020B0604020202020204" pitchFamily="34" charset="0"/>
              <a:buChar char="•"/>
            </a:pPr>
            <a:r>
              <a:rPr lang="en-GB" sz="1100">
                <a:solidFill>
                  <a:srgbClr val="0E0B0D"/>
                </a:solidFill>
                <a:latin typeface="Basis Grotesque Pro" panose="020B0503030604040103" pitchFamily="34" charset="0"/>
              </a:rPr>
              <a:t>Send email receipts to your customers</a:t>
            </a:r>
            <a:br>
              <a:rPr lang="en-GB" sz="1100">
                <a:solidFill>
                  <a:srgbClr val="0E0B0D"/>
                </a:solidFill>
                <a:latin typeface="Basis Grotesque Pro" panose="020B0503030604040103" pitchFamily="34" charset="0"/>
              </a:rPr>
            </a:br>
            <a:endParaRPr lang="en-GB" sz="1100">
              <a:solidFill>
                <a:srgbClr val="0E0B0D"/>
              </a:solidFill>
              <a:latin typeface="Basis Grotesque Pro" panose="020B0503030604040103" pitchFamily="34" charset="0"/>
              <a:cs typeface="Calibri"/>
            </a:endParaRPr>
          </a:p>
          <a:p>
            <a:pPr marL="171450" indent="-171450">
              <a:buClr>
                <a:srgbClr val="33CC6B"/>
              </a:buClr>
              <a:buSzPct val="160000"/>
              <a:buFont typeface="Arial" panose="020B0604020202020204" pitchFamily="34" charset="0"/>
              <a:buChar char="•"/>
            </a:pPr>
            <a:r>
              <a:rPr lang="en-GB" sz="1100">
                <a:solidFill>
                  <a:srgbClr val="0E0B0D"/>
                </a:solidFill>
                <a:latin typeface="Basis Grotesque Pro" panose="020B0503030604040103" pitchFamily="34" charset="0"/>
              </a:rPr>
              <a:t>​View real-time business reports via​ the web portal</a:t>
            </a:r>
            <a:endParaRPr lang="en-GB" sz="1100">
              <a:solidFill>
                <a:srgbClr val="0E0B0D"/>
              </a:solidFill>
              <a:latin typeface="Basis Grotesque Pro" panose="020B0503030604040103" pitchFamily="34" charset="0"/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77A0E2-E8C1-8E4E-88A5-41D3BDB3F1DB}"/>
              </a:ext>
            </a:extLst>
          </p:cNvPr>
          <p:cNvSpPr/>
          <p:nvPr/>
        </p:nvSpPr>
        <p:spPr>
          <a:xfrm>
            <a:off x="7265982" y="691012"/>
            <a:ext cx="3214598" cy="60529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GB" sz="2000">
                <a:solidFill>
                  <a:srgbClr val="33CC6B"/>
                </a:solidFill>
                <a:latin typeface="Basis Grotesque Pro Medium" panose="020B0503030604040103" pitchFamily="34" charset="0"/>
                <a:cs typeface="Arial"/>
              </a:rPr>
              <a:t>Setup for success that leads to higher profits</a:t>
            </a:r>
            <a:endParaRPr lang="en-GB" sz="2000">
              <a:solidFill>
                <a:srgbClr val="33CC6B"/>
              </a:solidFill>
              <a:latin typeface="Basis Grotesque Pro Medium" panose="020B0503030604040103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FCD3C2-702F-A601-3281-36D339095FF5}"/>
              </a:ext>
            </a:extLst>
          </p:cNvPr>
          <p:cNvSpPr txBox="1"/>
          <p:nvPr/>
        </p:nvSpPr>
        <p:spPr>
          <a:xfrm>
            <a:off x="526428" y="625328"/>
            <a:ext cx="6423012" cy="16696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4140"/>
              </a:lnSpc>
            </a:pPr>
            <a:r>
              <a:rPr lang="en-GB" sz="2200">
                <a:solidFill>
                  <a:schemeClr val="bg1"/>
                </a:solidFill>
                <a:latin typeface="Basis Grotesque Pro Medium" panose="020B0503030604040103" pitchFamily="34" charset="0"/>
                <a:cs typeface="Arial"/>
              </a:rPr>
              <a:t>Boutique: </a:t>
            </a:r>
            <a:br>
              <a:rPr lang="en-GB" sz="2200">
                <a:solidFill>
                  <a:schemeClr val="bg1"/>
                </a:solidFill>
                <a:latin typeface="Basis Grotesque Pro Medium" panose="020B0503030604040103" pitchFamily="34" charset="0"/>
                <a:cs typeface="Arial"/>
              </a:rPr>
            </a:br>
            <a:r>
              <a:rPr lang="en-GB" sz="4200" b="1" spc="-150">
                <a:solidFill>
                  <a:schemeClr val="bg1"/>
                </a:solidFill>
                <a:latin typeface="Basis Grotesque Pro Medium" panose="020B0503030604040103" pitchFamily="34" charset="0"/>
                <a:cs typeface="Arial"/>
              </a:rPr>
              <a:t>Optimised checkout experience</a:t>
            </a:r>
          </a:p>
        </p:txBody>
      </p:sp>
      <p:pic>
        <p:nvPicPr>
          <p:cNvPr id="20" name="Picture 19" descr="A picture containing text, holding, person, hand&#10;&#10;Description automatically generated">
            <a:extLst>
              <a:ext uri="{FF2B5EF4-FFF2-40B4-BE49-F238E27FC236}">
                <a16:creationId xmlns:a16="http://schemas.microsoft.com/office/drawing/2014/main" id="{957A2AB8-A576-C20D-AC48-ABDEAD9C9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1610" y="4411713"/>
            <a:ext cx="2830204" cy="315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20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6AEBF3-7105-FF48-9585-8A43F4D025EF}"/>
              </a:ext>
            </a:extLst>
          </p:cNvPr>
          <p:cNvSpPr/>
          <p:nvPr/>
        </p:nvSpPr>
        <p:spPr>
          <a:xfrm>
            <a:off x="11151" y="0"/>
            <a:ext cx="6989184" cy="7559675"/>
          </a:xfrm>
          <a:prstGeom prst="rect">
            <a:avLst/>
          </a:prstGeom>
          <a:solidFill>
            <a:srgbClr val="FF9F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3D27C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F9CFF4-15AE-9D4C-81B9-EAB25A5ED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3030" y="1204332"/>
            <a:ext cx="7830420" cy="63553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2D1B1D-C545-124A-95F2-2949721764B2}"/>
              </a:ext>
            </a:extLst>
          </p:cNvPr>
          <p:cNvSpPr txBox="1"/>
          <p:nvPr/>
        </p:nvSpPr>
        <p:spPr>
          <a:xfrm>
            <a:off x="637441" y="583217"/>
            <a:ext cx="6073324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200" b="1" kern="0" spc="-100">
                <a:solidFill>
                  <a:srgbClr val="F7F7F2"/>
                </a:solidFill>
                <a:latin typeface="Basis Grotesque Pro Medium" panose="020B0604020202020204" charset="0"/>
              </a:rPr>
              <a:t>Hair &amp; Beauty:</a:t>
            </a:r>
            <a:r>
              <a:rPr lang="en-GB" sz="2200" b="1" kern="0" spc="-100">
                <a:solidFill>
                  <a:srgbClr val="FFA5A9"/>
                </a:solidFill>
                <a:latin typeface="Basis Grotesque Pro Medium" panose="020B0604020202020204" charset="0"/>
              </a:rPr>
              <a:t> </a:t>
            </a:r>
            <a:endParaRPr lang="en-US" sz="2200">
              <a:solidFill>
                <a:srgbClr val="FFA5A9"/>
              </a:solidFill>
              <a:latin typeface="Basis Grotesque Pro Medium" panose="020B0604020202020204" charset="0"/>
            </a:endParaRPr>
          </a:p>
          <a:p>
            <a:r>
              <a:rPr lang="en-GB" sz="4200" b="1" kern="0" spc="-100">
                <a:solidFill>
                  <a:srgbClr val="F7F7F2"/>
                </a:solidFill>
                <a:latin typeface="Basis Grotesque Pro Medium" panose="020B0604020202020204" charset="0"/>
              </a:rPr>
              <a:t>Better relationships</a:t>
            </a:r>
            <a:endParaRPr lang="en-GB">
              <a:solidFill>
                <a:srgbClr val="F7F7F2"/>
              </a:solidFill>
              <a:latin typeface="Basis Grotesque Pro Medium" panose="020B060402020202020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71D23F-3261-0A43-8F08-8DAC6EB0A23C}"/>
              </a:ext>
            </a:extLst>
          </p:cNvPr>
          <p:cNvSpPr/>
          <p:nvPr/>
        </p:nvSpPr>
        <p:spPr>
          <a:xfrm>
            <a:off x="7300884" y="1401689"/>
            <a:ext cx="2740360" cy="146822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>
              <a:lnSpc>
                <a:spcPts val="1100"/>
              </a:lnSpc>
              <a:buClr>
                <a:srgbClr val="676F82"/>
              </a:buClr>
              <a:buSzPct val="130000"/>
            </a:pPr>
            <a:endParaRPr lang="en-US" sz="1400">
              <a:solidFill>
                <a:srgbClr val="484E5A"/>
              </a:solidFill>
              <a:latin typeface="Basis Grotesque Pro" panose="020B0503030604040103" pitchFamily="34" charset="0"/>
              <a:cs typeface="Calibri" panose="020F0502020204030204"/>
            </a:endParaRPr>
          </a:p>
          <a:p>
            <a:pPr marL="171450" indent="-171450" fontAlgn="base">
              <a:lnSpc>
                <a:spcPct val="150000"/>
              </a:lnSpc>
              <a:buClr>
                <a:srgbClr val="33CC6B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0E0B0D"/>
                </a:solidFill>
                <a:latin typeface="Basis Grotesque Pro" panose="020B0503030604040103" pitchFamily="34" charset="0"/>
              </a:rPr>
              <a:t>Check your inventory </a:t>
            </a:r>
            <a:endParaRPr lang="en-US" sz="1100">
              <a:solidFill>
                <a:srgbClr val="0E0B0D"/>
              </a:solidFill>
              <a:latin typeface="Basis Grotesque Pro" panose="020B0503030604040103" pitchFamily="34" charset="0"/>
              <a:cs typeface="Calibri" panose="020F0502020204030204"/>
            </a:endParaRPr>
          </a:p>
          <a:p>
            <a:pPr marL="171450" indent="-171450" fontAlgn="base">
              <a:lnSpc>
                <a:spcPct val="150000"/>
              </a:lnSpc>
              <a:buClr>
                <a:srgbClr val="33CC6B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0E0B0D"/>
                </a:solidFill>
                <a:latin typeface="Basis Grotesque Pro" panose="020B0503030604040103" pitchFamily="34" charset="0"/>
              </a:rPr>
              <a:t>Cash Management </a:t>
            </a:r>
            <a:endParaRPr lang="en-US" sz="1100">
              <a:solidFill>
                <a:srgbClr val="0E0B0D"/>
              </a:solidFill>
              <a:latin typeface="Basis Grotesque Pro" panose="020B0503030604040103" pitchFamily="34" charset="0"/>
              <a:cs typeface="Calibri"/>
            </a:endParaRPr>
          </a:p>
          <a:p>
            <a:pPr marL="171450" indent="-171450" fontAlgn="base">
              <a:lnSpc>
                <a:spcPct val="150000"/>
              </a:lnSpc>
              <a:buClr>
                <a:srgbClr val="33CC6B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0E0B0D"/>
                </a:solidFill>
                <a:latin typeface="Basis Grotesque Pro" panose="020B0503030604040103" pitchFamily="34" charset="0"/>
              </a:rPr>
              <a:t>Operates Offline </a:t>
            </a:r>
            <a:endParaRPr lang="en-US" sz="1100">
              <a:solidFill>
                <a:srgbClr val="0E0B0D"/>
              </a:solidFill>
              <a:latin typeface="Basis Grotesque Pro" panose="020B0503030604040103" pitchFamily="34" charset="0"/>
              <a:cs typeface="Calibri"/>
            </a:endParaRPr>
          </a:p>
          <a:p>
            <a:pPr marL="171450" indent="-171450" fontAlgn="base">
              <a:lnSpc>
                <a:spcPct val="150000"/>
              </a:lnSpc>
              <a:buClr>
                <a:srgbClr val="33CC6B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0E0B0D"/>
                </a:solidFill>
                <a:latin typeface="Basis Grotesque Pro" panose="020B0503030604040103" pitchFamily="34" charset="0"/>
              </a:rPr>
              <a:t>Product Management</a:t>
            </a:r>
            <a:endParaRPr lang="en-US" sz="1100">
              <a:solidFill>
                <a:srgbClr val="0E0B0D"/>
              </a:solidFill>
              <a:latin typeface="Basis Grotesque Pro" panose="020B0503030604040103" pitchFamily="34" charset="0"/>
              <a:cs typeface="Calibri"/>
            </a:endParaRPr>
          </a:p>
          <a:p>
            <a:pPr marL="171450" indent="-171450">
              <a:lnSpc>
                <a:spcPct val="150000"/>
              </a:lnSpc>
              <a:buClr>
                <a:srgbClr val="33CC6B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0E0B0D"/>
                </a:solidFill>
                <a:latin typeface="Basis Grotesque Pro" panose="020B0503030604040103" pitchFamily="34" charset="0"/>
                <a:cs typeface="Calibri"/>
              </a:rPr>
              <a:t>Web Portal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A6CB0A-E438-F54B-B068-1C672BE6AE8D}"/>
              </a:ext>
            </a:extLst>
          </p:cNvPr>
          <p:cNvSpPr/>
          <p:nvPr/>
        </p:nvSpPr>
        <p:spPr>
          <a:xfrm>
            <a:off x="7277131" y="691012"/>
            <a:ext cx="3214598" cy="60529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GB" sz="2000">
                <a:solidFill>
                  <a:srgbClr val="33CC6B"/>
                </a:solidFill>
                <a:latin typeface="Basis Grotesque Pro Medium" panose="020B0503030604040103" pitchFamily="34" charset="0"/>
                <a:cs typeface="Arial"/>
              </a:rPr>
              <a:t>Setup for success that leads to higher profits</a:t>
            </a:r>
            <a:endParaRPr lang="en-GB" sz="2000">
              <a:solidFill>
                <a:srgbClr val="33CC6B"/>
              </a:solidFill>
              <a:latin typeface="Basis Grotesque Pro Medium" panose="020B0503030604040103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A picture containing text, holding, person, hand&#10;&#10;Description automatically generated">
            <a:extLst>
              <a:ext uri="{FF2B5EF4-FFF2-40B4-BE49-F238E27FC236}">
                <a16:creationId xmlns:a16="http://schemas.microsoft.com/office/drawing/2014/main" id="{6E046066-7A6B-FE0C-F1A3-E773F0344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1610" y="4411713"/>
            <a:ext cx="2830204" cy="315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25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C96572D-3A3F-A447-9AA1-EC27E2799D74}"/>
              </a:ext>
            </a:extLst>
          </p:cNvPr>
          <p:cNvSpPr/>
          <p:nvPr/>
        </p:nvSpPr>
        <p:spPr>
          <a:xfrm>
            <a:off x="0" y="0"/>
            <a:ext cx="7000335" cy="7559675"/>
          </a:xfrm>
          <a:prstGeom prst="rect">
            <a:avLst/>
          </a:prstGeom>
          <a:solidFill>
            <a:srgbClr val="33CC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4002B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9B5859-0276-9441-B38F-942D2ADE050C}"/>
              </a:ext>
            </a:extLst>
          </p:cNvPr>
          <p:cNvSpPr txBox="1"/>
          <p:nvPr/>
        </p:nvSpPr>
        <p:spPr>
          <a:xfrm>
            <a:off x="571317" y="342539"/>
            <a:ext cx="5617726" cy="16712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4140"/>
              </a:lnSpc>
            </a:pPr>
            <a:r>
              <a:rPr lang="en-GB" sz="2200" b="1">
                <a:solidFill>
                  <a:srgbClr val="F7F7F2"/>
                </a:solidFill>
                <a:latin typeface="Basis Grotesque Pro Medium" panose="020B0604020202020204" charset="0"/>
                <a:cs typeface="Arial"/>
              </a:rPr>
              <a:t>Pet Care: </a:t>
            </a:r>
            <a:br>
              <a:rPr lang="en-GB" sz="4200" b="1">
                <a:solidFill>
                  <a:srgbClr val="F7F7F2"/>
                </a:solidFill>
                <a:latin typeface="Basis Grotesque Pro Medium" panose="020B0604020202020204" charset="0"/>
                <a:cs typeface="Arial" panose="020B0604020202020204" pitchFamily="34" charset="0"/>
              </a:rPr>
            </a:br>
            <a:r>
              <a:rPr lang="en-GB" sz="4200" b="1">
                <a:solidFill>
                  <a:srgbClr val="F7F7F2"/>
                </a:solidFill>
                <a:latin typeface="Basis Grotesque Pro Medium" panose="020B0604020202020204" charset="0"/>
                <a:cs typeface="Arial"/>
              </a:rPr>
              <a:t>First-class customer service</a:t>
            </a:r>
            <a:endParaRPr lang="en-GB" sz="4200">
              <a:solidFill>
                <a:srgbClr val="F7F7F2"/>
              </a:solidFill>
              <a:latin typeface="Basis Grotesque Pro Medium" panose="020B0604020202020204" charset="0"/>
              <a:cs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F04193-6A80-7449-9C4F-379EEA347EBD}"/>
              </a:ext>
            </a:extLst>
          </p:cNvPr>
          <p:cNvSpPr/>
          <p:nvPr/>
        </p:nvSpPr>
        <p:spPr>
          <a:xfrm>
            <a:off x="7282082" y="1530908"/>
            <a:ext cx="2541067" cy="15150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71450" indent="-171450" fontAlgn="base">
              <a:lnSpc>
                <a:spcPct val="150000"/>
              </a:lnSpc>
              <a:buClr>
                <a:srgbClr val="33CC6B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0E0B0D"/>
                </a:solidFill>
                <a:latin typeface="Basis Grotesque Pro" panose="020B0503030604040103" pitchFamily="34" charset="0"/>
              </a:rPr>
              <a:t>Easily check inventory </a:t>
            </a:r>
            <a:endParaRPr lang="en-US" sz="1100">
              <a:solidFill>
                <a:srgbClr val="0E0B0D"/>
              </a:solidFill>
              <a:latin typeface="Basis Grotesque Pro" panose="020B0503030604040103" pitchFamily="34" charset="0"/>
              <a:cs typeface="Calibri" panose="020F0502020204030204"/>
            </a:endParaRPr>
          </a:p>
          <a:p>
            <a:pPr marL="171450" indent="-171450" fontAlgn="base">
              <a:lnSpc>
                <a:spcPct val="150000"/>
              </a:lnSpc>
              <a:buClr>
                <a:srgbClr val="33CC6B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0E0B0D"/>
                </a:solidFill>
                <a:latin typeface="Basis Grotesque Pro" panose="020B0503030604040103" pitchFamily="34" charset="0"/>
              </a:rPr>
              <a:t>Product Management </a:t>
            </a:r>
            <a:endParaRPr lang="en-US" sz="1100">
              <a:solidFill>
                <a:srgbClr val="0E0B0D"/>
              </a:solidFill>
              <a:latin typeface="Basis Grotesque Pro" panose="020B0503030604040103" pitchFamily="34" charset="0"/>
              <a:cs typeface="Calibri" panose="020F0502020204030204"/>
            </a:endParaRPr>
          </a:p>
          <a:p>
            <a:pPr marL="171450" indent="-171450" fontAlgn="base">
              <a:lnSpc>
                <a:spcPct val="150000"/>
              </a:lnSpc>
              <a:buClr>
                <a:srgbClr val="33CC6B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0E0B0D"/>
                </a:solidFill>
                <a:latin typeface="Basis Grotesque Pro" panose="020B0503030604040103" pitchFamily="34" charset="0"/>
              </a:rPr>
              <a:t>Back Office Portal</a:t>
            </a:r>
            <a:endParaRPr lang="en-US" sz="1100">
              <a:solidFill>
                <a:srgbClr val="0E0B0D"/>
              </a:solidFill>
              <a:latin typeface="Basis Grotesque Pro" panose="020B0503030604040103" pitchFamily="34" charset="0"/>
              <a:cs typeface="Calibri" panose="020F0502020204030204"/>
            </a:endParaRPr>
          </a:p>
          <a:p>
            <a:pPr marL="171450" indent="-171450" fontAlgn="base">
              <a:lnSpc>
                <a:spcPct val="150000"/>
              </a:lnSpc>
              <a:buClr>
                <a:srgbClr val="33CC6B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0E0B0D"/>
                </a:solidFill>
                <a:latin typeface="Basis Grotesque Pro" panose="020B0503030604040103" pitchFamily="34" charset="0"/>
              </a:rPr>
              <a:t>Integrated Card Payment</a:t>
            </a:r>
            <a:endParaRPr lang="en-US" sz="1100">
              <a:solidFill>
                <a:srgbClr val="0E0B0D"/>
              </a:solidFill>
              <a:latin typeface="Basis Grotesque Pro" panose="020B0503030604040103" pitchFamily="34" charset="0"/>
              <a:cs typeface="Calibri" panose="020F0502020204030204"/>
            </a:endParaRPr>
          </a:p>
          <a:p>
            <a:pPr marL="171450" indent="-171450" fontAlgn="base">
              <a:lnSpc>
                <a:spcPct val="150000"/>
              </a:lnSpc>
              <a:buClr>
                <a:srgbClr val="33CC6B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0E0B0D"/>
                </a:solidFill>
                <a:latin typeface="Basis Grotesque Pro" panose="020B0503030604040103" pitchFamily="34" charset="0"/>
              </a:rPr>
              <a:t>Web Portal </a:t>
            </a:r>
            <a:endParaRPr lang="en-US" sz="1100">
              <a:solidFill>
                <a:srgbClr val="0E0B0D"/>
              </a:solidFill>
              <a:latin typeface="Basis Grotesque Pro" panose="020B0503030604040103" pitchFamily="34" charset="0"/>
              <a:cs typeface="Calibri" panose="020F0502020204030204"/>
            </a:endParaRPr>
          </a:p>
          <a:p>
            <a:pPr marL="285750" indent="-285750" fontAlgn="base">
              <a:lnSpc>
                <a:spcPts val="1100"/>
              </a:lnSpc>
              <a:buClr>
                <a:srgbClr val="676F82"/>
              </a:buClr>
              <a:buSzPct val="130000"/>
              <a:buFont typeface="Arial"/>
              <a:buChar char="•"/>
            </a:pPr>
            <a:endParaRPr lang="en-US" sz="1400">
              <a:solidFill>
                <a:srgbClr val="484E5A"/>
              </a:solidFill>
              <a:cs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7F45A1-3280-A14D-AF0B-87B72A4A62F7}"/>
              </a:ext>
            </a:extLst>
          </p:cNvPr>
          <p:cNvSpPr/>
          <p:nvPr/>
        </p:nvSpPr>
        <p:spPr>
          <a:xfrm>
            <a:off x="7277131" y="691012"/>
            <a:ext cx="3214598" cy="60529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GB" sz="2000">
                <a:solidFill>
                  <a:srgbClr val="33CC6B"/>
                </a:solidFill>
                <a:latin typeface="Basis Grotesque Pro Medium" panose="020B0503030604040103" pitchFamily="34" charset="0"/>
                <a:cs typeface="Arial"/>
              </a:rPr>
              <a:t>Setup for success that leads to higher profits</a:t>
            </a:r>
            <a:endParaRPr lang="en-GB" sz="2000">
              <a:solidFill>
                <a:srgbClr val="33CC6B"/>
              </a:solidFill>
              <a:latin typeface="Basis Grotesque Pro Medium" panose="020B0503030604040103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4E0DF6-BEC2-3D42-8A23-66B1F03352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73"/>
          <a:stretch/>
        </p:blipFill>
        <p:spPr>
          <a:xfrm>
            <a:off x="-102017" y="1739590"/>
            <a:ext cx="7297307" cy="5820085"/>
          </a:xfrm>
          <a:prstGeom prst="rect">
            <a:avLst/>
          </a:prstGeom>
        </p:spPr>
      </p:pic>
      <p:pic>
        <p:nvPicPr>
          <p:cNvPr id="15" name="Picture 14" descr="A picture containing text, holding, person, hand&#10;&#10;Description automatically generated">
            <a:extLst>
              <a:ext uri="{FF2B5EF4-FFF2-40B4-BE49-F238E27FC236}">
                <a16:creationId xmlns:a16="http://schemas.microsoft.com/office/drawing/2014/main" id="{69AE5ADD-DC5A-22C4-266A-5186BBE04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1610" y="4411713"/>
            <a:ext cx="2830204" cy="315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74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ee0e948-23d6-4e16-a9fb-4ab26efa498c">
      <UserInfo>
        <DisplayName>Jeremy Merrick</DisplayName>
        <AccountId>564</AccountId>
        <AccountType/>
      </UserInfo>
    </SharedWithUsers>
    <lcf76f155ced4ddcb4097134ff3c332f xmlns="a201a416-1e86-49e0-b6a0-2706f2a296a7">
      <Terms xmlns="http://schemas.microsoft.com/office/infopath/2007/PartnerControls"/>
    </lcf76f155ced4ddcb4097134ff3c332f>
    <TaxCatchAll xmlns="2ee0e948-23d6-4e16-a9fb-4ab26efa498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ED0E07F5678C449B00E40740694266" ma:contentTypeVersion="16" ma:contentTypeDescription="Create a new document." ma:contentTypeScope="" ma:versionID="db28c5ea8723b4866b48624bc8904c5f">
  <xsd:schema xmlns:xsd="http://www.w3.org/2001/XMLSchema" xmlns:xs="http://www.w3.org/2001/XMLSchema" xmlns:p="http://schemas.microsoft.com/office/2006/metadata/properties" xmlns:ns2="a201a416-1e86-49e0-b6a0-2706f2a296a7" xmlns:ns3="2ee0e948-23d6-4e16-a9fb-4ab26efa498c" targetNamespace="http://schemas.microsoft.com/office/2006/metadata/properties" ma:root="true" ma:fieldsID="1c0d2c3dd4f1327d7a5fd7ec936b638a" ns2:_="" ns3:_="">
    <xsd:import namespace="a201a416-1e86-49e0-b6a0-2706f2a296a7"/>
    <xsd:import namespace="2ee0e948-23d6-4e16-a9fb-4ab26efa49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01a416-1e86-49e0-b6a0-2706f2a296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83f0ce1-3060-4756-b9ed-66cb151552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e0e948-23d6-4e16-a9fb-4ab26efa498c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7375984-eab9-4ef4-ae5c-69577089c44d}" ma:internalName="TaxCatchAll" ma:showField="CatchAllData" ma:web="2ee0e948-23d6-4e16-a9fb-4ab26efa49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6CF5050-900D-437F-9DD8-AA80E09DFB34}">
  <ds:schemaRefs>
    <ds:schemaRef ds:uri="2ee0e948-23d6-4e16-a9fb-4ab26efa498c"/>
    <ds:schemaRef ds:uri="a201a416-1e86-49e0-b6a0-2706f2a296a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CCCAE52-24C1-413C-835F-1324E41CC196}">
  <ds:schemaRefs>
    <ds:schemaRef ds:uri="2ee0e948-23d6-4e16-a9fb-4ab26efa498c"/>
    <ds:schemaRef ds:uri="a201a416-1e86-49e0-b6a0-2706f2a296a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817FC34-65E9-4263-93EF-5ED05D1D766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370</Words>
  <Application>Microsoft Office PowerPoint</Application>
  <PresentationFormat>Custom</PresentationFormat>
  <Paragraphs>78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Basis Grotesque Pro</vt:lpstr>
      <vt:lpstr>Basis Grotesque Pro Medium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Richard van Uffelen</dc:creator>
  <cp:keywords/>
  <dc:description/>
  <cp:lastModifiedBy>Sarah Koch</cp:lastModifiedBy>
  <cp:revision>9</cp:revision>
  <cp:lastPrinted>2020-06-04T14:45:01Z</cp:lastPrinted>
  <dcterms:created xsi:type="dcterms:W3CDTF">2020-06-04T09:02:17Z</dcterms:created>
  <dcterms:modified xsi:type="dcterms:W3CDTF">2023-05-16T06:51:48Z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0x010100F0ED0E07F5678C449B00E40740694266</vt:lpwstr>
  </property>
  <property fmtid="{D5CDD505-2E9C-101B-9397-08002B2CF9AE}" pid="3" name="MediaServiceImageTags">
    <vt:lpwstr/>
  </property>
</Properties>
</file>